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56" r:id="rId3"/>
    <p:sldId id="263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80" r:id="rId14"/>
    <p:sldId id="275" r:id="rId15"/>
    <p:sldId id="276" r:id="rId16"/>
    <p:sldId id="281" r:id="rId17"/>
    <p:sldId id="277" r:id="rId18"/>
    <p:sldId id="278" r:id="rId19"/>
    <p:sldId id="279" r:id="rId20"/>
    <p:sldId id="282" r:id="rId21"/>
    <p:sldId id="283" r:id="rId22"/>
    <p:sldId id="284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85" r:id="rId32"/>
    <p:sldId id="286" r:id="rId33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5" autoAdjust="0"/>
    <p:restoredTop sz="94660"/>
  </p:normalViewPr>
  <p:slideViewPr>
    <p:cSldViewPr>
      <p:cViewPr varScale="1">
        <p:scale>
          <a:sx n="66" d="100"/>
          <a:sy n="66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10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1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2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14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8764F-755E-45C9-BEA4-7D9D1641A4EC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2F2C1AF-7360-4E20-9E35-11DCD63D8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9261F-0E04-4876-BEFA-5FCB2A1DE920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D4581-302C-4BD6-B83E-C3AFAC0C9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15D32-33D7-45E8-8BBF-771C5BCD7AC4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6E8D1-08E4-40F6-8C7F-FE5C23E7E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8C766-7D99-4E49-A2E2-A9AF94A891BB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BDD74-9ADA-43B6-8D2E-657C955C2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Скругленный прямоугольник 10"/>
          <p:cNvGrpSpPr>
            <a:grpSpLocks/>
          </p:cNvGrpSpPr>
          <p:nvPr/>
        </p:nvGrpSpPr>
        <p:grpSpPr bwMode="auto">
          <a:xfrm>
            <a:off x="60325" y="60325"/>
            <a:ext cx="9028113" cy="6711950"/>
            <a:chOff x="38" y="38"/>
            <a:chExt cx="5687" cy="4228"/>
          </a:xfrm>
        </p:grpSpPr>
        <p:pic>
          <p:nvPicPr>
            <p:cNvPr id="6" name="Скругленный прямоугольник 10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" y="38"/>
              <a:ext cx="5687" cy="4228"/>
            </a:xfrm>
            <a:prstGeom prst="rect">
              <a:avLst/>
            </a:prstGeom>
            <a:noFill/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02" y="105"/>
              <a:ext cx="5556" cy="4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Perpetua" pitchFamily="18" charset="0"/>
              </a:endParaRPr>
            </a:p>
          </p:txBody>
        </p:sp>
      </p:grpSp>
      <p:sp>
        <p:nvSpPr>
          <p:cNvPr id="8" name="Прямоугольник 11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12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14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15616-2208-4826-8D7E-244A0AEE8708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60224-F100-46E9-9A54-1D6D745B3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583C0-E03D-4CCF-9EDA-417EF87A2FBB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37485-E0A1-43BB-8AA7-750496A37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BCA10-D243-4223-934A-DC448898A2F8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5DF68-F797-43E4-989C-C81C7F432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624D1-165E-4291-A20F-1A2A18BACDE9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93F61-60DD-4BC1-B792-5C587FF12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7493D-CB06-4F27-9B01-A924F051D9B5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16EEB-16CD-47A4-8D4F-B145AD456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10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4A626-D1EA-4DC4-8271-D0B7A08259EA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588C7-DC10-4615-8AE9-E796B369A1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5AF2A-C9B6-41BC-A67D-BDAF85FD018B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2BB63-6748-451C-BDBB-2F8CE285C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6EA5719-FB2D-46B7-8AE1-BEFB532D324E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DCA6F1F1-1C9C-4828-9595-5D2C06FDAB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1" r:id="rId2"/>
    <p:sldLayoutId id="2147483699" r:id="rId3"/>
    <p:sldLayoutId id="2147483692" r:id="rId4"/>
    <p:sldLayoutId id="2147483693" r:id="rId5"/>
    <p:sldLayoutId id="2147483694" r:id="rId6"/>
    <p:sldLayoutId id="2147483695" r:id="rId7"/>
    <p:sldLayoutId id="2147483700" r:id="rId8"/>
    <p:sldLayoutId id="2147483701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opspid.ru/info/about_aids/id.50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topspid.ru/info/about_aids/id.11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opspid.ru/info/about_aids/id.11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topspid.ru/info/about_aids/id.11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opspid.ru/info/about_aids/id.11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714480" y="4143380"/>
            <a:ext cx="6400800" cy="1600200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100" dirty="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222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57200" y="1506538"/>
            <a:ext cx="8229600" cy="1470025"/>
          </a:xfrm>
        </p:spPr>
        <p:txBody>
          <a:bodyPr anchor="ctr"/>
          <a:lstStyle/>
          <a:p>
            <a:pPr algn="ctr" eaLnBrk="1" hangingPunct="1"/>
            <a:r>
              <a:rPr lang="en-US" sz="9600" i="1" smtClean="0">
                <a:solidFill>
                  <a:schemeClr val="tx1"/>
                </a:solidFill>
                <a:latin typeface="Adobe Garamond Pro Bold" pitchFamily="18" charset="0"/>
              </a:rPr>
              <a:t>STOP </a:t>
            </a:r>
            <a:r>
              <a:rPr lang="ru-RU" sz="9600" i="1" smtClean="0">
                <a:solidFill>
                  <a:schemeClr val="tx1"/>
                </a:solidFill>
              </a:rPr>
              <a:t>СПИД</a:t>
            </a:r>
            <a:endParaRPr lang="ru-RU" sz="96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400" smtClean="0"/>
              <a:t>Самая первая гипотеза происхождения ВИЧ связана </a:t>
            </a:r>
            <a:r>
              <a:rPr lang="ru-RU" sz="2400" smtClean="0">
                <a:latin typeface="Arial" charset="0"/>
              </a:rPr>
              <a:t>           </a:t>
            </a:r>
            <a:r>
              <a:rPr lang="ru-RU" sz="2400" smtClean="0"/>
              <a:t>с обезьянами. Ее высказал более 20 лет назад американский исследователь Б. Корбетт. По мнению этого ученого, ВИЧ впервые попал в кровь человека </a:t>
            </a:r>
            <a:r>
              <a:rPr lang="ru-RU" sz="2400" smtClean="0">
                <a:latin typeface="Arial" charset="0"/>
              </a:rPr>
              <a:t>          </a:t>
            </a:r>
            <a:r>
              <a:rPr lang="ru-RU" sz="2400" smtClean="0"/>
              <a:t>в 30-х годах прошлого века от шимпанзе – возможно, при укусе животного или в процессе разделывания человеком туши. В пользу этой версии есть серьезные аргументы. Один из них – в крови шимпанзе действительно был найден редкий вирус, способный при попадании в человеческий организм вызывать состояние, похожее на СПИД.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IDS__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1857375"/>
            <a:ext cx="4284663" cy="3970338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460875" y="1412875"/>
            <a:ext cx="4683125" cy="5195888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По мнению другого исследователя, профессора Р. </a:t>
            </a:r>
            <a:r>
              <a:rPr lang="ru-RU" dirty="0" err="1" smtClean="0"/>
              <a:t>Гэрри</a:t>
            </a:r>
            <a:r>
              <a:rPr lang="ru-RU" dirty="0" smtClean="0"/>
              <a:t>, СПИД гораздо старше: его история насчитывает от 100 до 1000 лет. Один из самых серьезных аргументов, подтверждающих эту гипотезу – саркома </a:t>
            </a:r>
            <a:r>
              <a:rPr lang="ru-RU" dirty="0" err="1" smtClean="0"/>
              <a:t>Капоши</a:t>
            </a:r>
            <a:r>
              <a:rPr lang="ru-RU" dirty="0" smtClean="0"/>
              <a:t>, описанная в начале XX века венгерским врачом </a:t>
            </a:r>
            <a:r>
              <a:rPr lang="ru-RU" dirty="0" err="1" smtClean="0"/>
              <a:t>Капоши</a:t>
            </a:r>
            <a:r>
              <a:rPr lang="ru-RU" dirty="0" smtClean="0"/>
              <a:t> как "редкая форма злокачественного новообразования", свидетельствовала о наличии у больного вируса </a:t>
            </a:r>
            <a:r>
              <a:rPr lang="ru-RU" dirty="0" err="1" smtClean="0"/>
              <a:t>имуннодефицита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Многие ученые считают родиной СПИДа Центральную Африку. Эта гипотеза, в свою очередь, разделяется на две версии. Согласно одной из них, ВИЧ уже давно существовал в изолированных от внешнего мира районах, например, в племенных поселениях, затерянных в джунглях. Со временем, когда миграция населения увеличилась, вирус вырвался "наружу" и начал быстро распространяться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57188" y="5000625"/>
            <a:ext cx="8429625" cy="142875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2400" dirty="0" smtClean="0"/>
              <a:t>Вторая версия состоит в том, что вирус возник как следствие повышенного радиоактивного фона, который зарегистрирован в некоторых районах Африки, богатых залежами урана.</a:t>
            </a:r>
            <a:endParaRPr lang="ru-RU" sz="2400" dirty="0"/>
          </a:p>
        </p:txBody>
      </p:sp>
      <p:pic>
        <p:nvPicPr>
          <p:cNvPr id="5" name="Рисунок 4" descr="af_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325" y="60325"/>
            <a:ext cx="9028113" cy="46085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u="sng" smtClean="0">
                <a:solidFill>
                  <a:srgbClr val="CC0000"/>
                </a:solidFill>
              </a:rPr>
              <a:t>ЗАПОМНИ!!!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ВИЧ не передается при бытовых контактах между людьми. Этот факт доказан научными исследованиями, медицинской практикой и многолетним опытом миллионов людей. Неповрежденная кожа является непреодолимым барьером для вируса, поэтому </a:t>
            </a:r>
            <a:r>
              <a:rPr lang="ru-RU" b="1" smtClean="0"/>
              <a:t>ВИЧ не передается через рукопожатия и объятия</a:t>
            </a:r>
            <a:r>
              <a:rPr lang="ru-RU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Содержимое 2"/>
          <p:cNvSpPr>
            <a:spLocks noGrp="1"/>
          </p:cNvSpPr>
          <p:nvPr>
            <p:ph sz="quarter" idx="1"/>
          </p:nvPr>
        </p:nvSpPr>
        <p:spPr>
          <a:xfrm>
            <a:off x="928688" y="2000250"/>
            <a:ext cx="3749675" cy="3052763"/>
          </a:xfrm>
        </p:spPr>
        <p:txBody>
          <a:bodyPr/>
          <a:lstStyle/>
          <a:p>
            <a:pPr eaLnBrk="1" hangingPunct="1"/>
            <a:r>
              <a:rPr lang="ru-RU" smtClean="0"/>
              <a:t>Содержание вируса в слюне незначительно, поэтому </a:t>
            </a:r>
            <a:r>
              <a:rPr lang="ru-RU" b="1" smtClean="0"/>
              <a:t>ВИЧ не передается через поцелуй</a:t>
            </a:r>
            <a:r>
              <a:rPr lang="ru-RU" smtClean="0"/>
              <a:t>.</a:t>
            </a:r>
          </a:p>
        </p:txBody>
      </p:sp>
      <p:pic>
        <p:nvPicPr>
          <p:cNvPr id="5" name="Содержимое 4" descr="поцелуй_конец_публикация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143500" y="1714500"/>
            <a:ext cx="3449638" cy="35194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6170124_2384133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57250" y="928688"/>
            <a:ext cx="3448050" cy="517683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4" name="Содержимое 3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675" cy="4572000"/>
          </a:xfrm>
        </p:spPr>
        <p:txBody>
          <a:bodyPr/>
          <a:lstStyle/>
          <a:p>
            <a:pPr eaLnBrk="1" hangingPunct="1"/>
            <a:r>
              <a:rPr lang="ru-RU" smtClean="0"/>
              <a:t>Недостаточно вируса для его передачи ни в слезной жидкости, ни в поту</a:t>
            </a:r>
            <a:r>
              <a:rPr lang="ru-RU" smtClean="0">
                <a:latin typeface="Arial" charset="0"/>
              </a:rPr>
              <a:t>, </a:t>
            </a:r>
            <a:r>
              <a:rPr lang="ru-RU" smtClean="0"/>
              <a:t>моче</a:t>
            </a:r>
            <a:r>
              <a:rPr lang="ru-RU" smtClean="0">
                <a:latin typeface="Arial" charset="0"/>
              </a:rPr>
              <a:t>, </a:t>
            </a:r>
            <a:r>
              <a:rPr lang="ru-RU" smtClean="0"/>
              <a:t>кале, поэтому </a:t>
            </a:r>
            <a:r>
              <a:rPr lang="ru-RU" b="1" smtClean="0"/>
              <a:t>ВИЧ не передается при совместном пользовании </a:t>
            </a:r>
            <a:r>
              <a:rPr lang="ru-RU" b="1" smtClean="0">
                <a:latin typeface="Arial" charset="0"/>
              </a:rPr>
              <a:t>предметами обихода</a:t>
            </a:r>
            <a:endParaRPr lang="ru-RU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675" cy="45720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 пищеварительном тракте вирус погибает, так что, если содержащая вирус жидкость попадает в желудок человека, заражение не наступает. Поэтому</a:t>
            </a:r>
            <a:r>
              <a:rPr lang="ru-RU" b="1" dirty="0" smtClean="0"/>
              <a:t> ВИЧ не передается при совместном использовании столовых приборов, посуды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192477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00625" y="1785938"/>
            <a:ext cx="3467100" cy="38369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iv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75" y="1571625"/>
            <a:ext cx="3556000" cy="42814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00563" y="1447800"/>
            <a:ext cx="4183062" cy="457200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Вирус быстро теряет жизнеспособность при высыхании, под воздействием ультрафиолета, высокой температуры и других факторов. Поэтому </a:t>
            </a:r>
            <a:r>
              <a:rPr lang="ru-RU" b="1" dirty="0" smtClean="0"/>
              <a:t>ВИЧ не передается по воздуху, при совместном пользовании мебелью, телефонной трубкой</a:t>
            </a:r>
            <a:r>
              <a:rPr lang="ru-RU" dirty="0" smtClean="0"/>
              <a:t> и т.д.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Текст 6"/>
          <p:cNvSpPr>
            <a:spLocks noGrp="1"/>
          </p:cNvSpPr>
          <p:nvPr>
            <p:ph type="body" sz="half" idx="2"/>
          </p:nvPr>
        </p:nvSpPr>
        <p:spPr>
          <a:xfrm>
            <a:off x="428625" y="5000625"/>
            <a:ext cx="8215313" cy="1416050"/>
          </a:xfrm>
        </p:spPr>
        <p:txBody>
          <a:bodyPr/>
          <a:lstStyle/>
          <a:p>
            <a:pPr eaLnBrk="1" hangingPunct="1"/>
            <a:r>
              <a:rPr lang="ru-RU" sz="2400" b="1" smtClean="0"/>
              <a:t>ВИЧ не передается через укусы насекомых</a:t>
            </a:r>
            <a:r>
              <a:rPr lang="ru-RU" sz="2400" smtClean="0"/>
              <a:t>. Комар не может оказаться источником инфицирования, потому что при укусе он впрыскивает человеку не кровь предыдущей жертвы, а собственную слюну.</a:t>
            </a:r>
          </a:p>
        </p:txBody>
      </p:sp>
      <p:pic>
        <p:nvPicPr>
          <p:cNvPr id="8" name="Рисунок 7" descr="culex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325" y="60325"/>
            <a:ext cx="9028113" cy="46085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0" y="4071938"/>
            <a:ext cx="6400800" cy="1600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sz="2000" smtClean="0"/>
              <a:t>Проблема ВИЧ касается сегодня каждого, </a:t>
            </a:r>
            <a:endParaRPr lang="ru-RU" sz="2000" smtClean="0">
              <a:latin typeface="Arial" charset="0"/>
            </a:endParaRPr>
          </a:p>
          <a:p>
            <a:pPr eaLnBrk="1" hangingPunct="1"/>
            <a:r>
              <a:rPr lang="ru-RU" sz="2000" smtClean="0"/>
              <a:t>в том числе и тебя. Вирус не выбирает людей </a:t>
            </a:r>
            <a:endParaRPr lang="ru-RU" sz="2000" smtClean="0">
              <a:latin typeface="Arial" charset="0"/>
            </a:endParaRPr>
          </a:p>
          <a:p>
            <a:pPr eaLnBrk="1" hangingPunct="1"/>
            <a:r>
              <a:rPr lang="ru-RU" sz="2000" smtClean="0"/>
              <a:t>по социальному положению, образу жизни и привычкам и может попасть в организм любого человека.</a:t>
            </a:r>
          </a:p>
        </p:txBody>
      </p:sp>
      <p:sp>
        <p:nvSpPr>
          <p:cNvPr id="6147" name="Заголовок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sz="9600" i="1" smtClean="0">
                <a:solidFill>
                  <a:schemeClr val="tx1"/>
                </a:solidFill>
                <a:latin typeface="Adobe Garamond Pro Bold" pitchFamily="18" charset="0"/>
              </a:rPr>
              <a:t>STOP </a:t>
            </a:r>
            <a:r>
              <a:rPr lang="ru-RU" sz="9600" i="1" smtClean="0">
                <a:solidFill>
                  <a:schemeClr val="tx1"/>
                </a:solidFill>
              </a:rPr>
              <a:t>СПИД</a:t>
            </a:r>
            <a:endParaRPr lang="ru-RU" sz="96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u="sng" smtClean="0">
                <a:solidFill>
                  <a:srgbClr val="CC0000"/>
                </a:solidFill>
              </a:rPr>
              <a:t>ВИЧ может передаваться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675" cy="45720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CC0000"/>
                </a:solidFill>
              </a:rPr>
              <a:t>От заражённого человека к здоровому только тремя путями: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/>
            <a:r>
              <a:rPr lang="ru-RU" smtClean="0">
                <a:solidFill>
                  <a:srgbClr val="CC0000"/>
                </a:solidFill>
              </a:rPr>
              <a:t>1) </a:t>
            </a:r>
            <a:r>
              <a:rPr lang="ru-RU" smtClean="0"/>
              <a:t>при половом контакте</a:t>
            </a:r>
          </a:p>
        </p:txBody>
      </p:sp>
      <p:pic>
        <p:nvPicPr>
          <p:cNvPr id="24580" name="Содержимое 4" descr="5538900_3cd105e5fc8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59375" y="1447800"/>
            <a:ext cx="3298825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Содержимое 4" descr="pereliv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357313"/>
            <a:ext cx="4543425" cy="4543425"/>
          </a:xfrm>
        </p:spPr>
      </p:pic>
      <p:sp>
        <p:nvSpPr>
          <p:cNvPr id="25604" name="Содержимое 3"/>
          <p:cNvSpPr>
            <a:spLocks noGrp="1"/>
          </p:cNvSpPr>
          <p:nvPr>
            <p:ph sz="quarter" idx="2"/>
          </p:nvPr>
        </p:nvSpPr>
        <p:spPr>
          <a:xfrm>
            <a:off x="5429250" y="1785938"/>
            <a:ext cx="3429000" cy="2786062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2) с кровью или её препаратами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Текст 2"/>
          <p:cNvSpPr>
            <a:spLocks noGrp="1"/>
          </p:cNvSpPr>
          <p:nvPr>
            <p:ph type="body" sz="half" idx="2"/>
          </p:nvPr>
        </p:nvSpPr>
        <p:spPr>
          <a:xfrm>
            <a:off x="914400" y="5445125"/>
            <a:ext cx="7315200" cy="685800"/>
          </a:xfrm>
        </p:spPr>
        <p:txBody>
          <a:bodyPr/>
          <a:lstStyle/>
          <a:p>
            <a:pPr eaLnBrk="1" hangingPunct="1"/>
            <a:r>
              <a:rPr lang="ru-RU" sz="2800" smtClean="0"/>
              <a:t>3) </a:t>
            </a:r>
            <a:r>
              <a:rPr lang="ru-RU" sz="2800" smtClean="0">
                <a:latin typeface="Arial" charset="0"/>
              </a:rPr>
              <a:t>о</a:t>
            </a:r>
            <a:r>
              <a:rPr lang="ru-RU" sz="2800" smtClean="0"/>
              <a:t>т матери к плоду</a:t>
            </a:r>
          </a:p>
        </p:txBody>
      </p:sp>
      <p:pic>
        <p:nvPicPr>
          <p:cNvPr id="5" name="Рисунок 4" descr="28(1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325" y="60325"/>
            <a:ext cx="9028113" cy="46085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u="sng" dirty="0" smtClean="0">
                <a:solidFill>
                  <a:srgbClr val="CC0000"/>
                </a:solidFill>
              </a:rPr>
              <a:t>Красная ленточка - история одного символа</a:t>
            </a:r>
            <a:endParaRPr lang="ru-RU" u="sng" dirty="0">
              <a:solidFill>
                <a:srgbClr val="CC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675" cy="457200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Ни одно мероприятие в области </a:t>
            </a:r>
            <a:r>
              <a:rPr lang="ru-RU" dirty="0" err="1" smtClean="0"/>
              <a:t>СПИДа</a:t>
            </a:r>
            <a:r>
              <a:rPr lang="ru-RU" dirty="0" smtClean="0"/>
              <a:t> сейчас не обходится без "красной ленточки" - кусочка шелковой ленты, сложенной особым образом. Красная ленточка - международный символ борьбы со </a:t>
            </a:r>
            <a:r>
              <a:rPr lang="ru-RU" dirty="0" err="1" smtClean="0"/>
              <a:t>СПИДом</a:t>
            </a:r>
            <a:endParaRPr lang="ru-RU" dirty="0"/>
          </a:p>
        </p:txBody>
      </p:sp>
      <p:pic>
        <p:nvPicPr>
          <p:cNvPr id="5" name="Содержимое 4" descr="107218_image_large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2357438"/>
            <a:ext cx="4154487" cy="2768600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429125" y="1447800"/>
            <a:ext cx="4254500" cy="5053013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Американскому художнику Франку Муру было суждено войти в историю как "создателю красной ленточки". Именно так его упоминали в некрологах, когда он скончался в 2002 году в результате </a:t>
            </a:r>
            <a:r>
              <a:rPr lang="ru-RU" dirty="0" err="1" smtClean="0"/>
              <a:t>лимфомы</a:t>
            </a:r>
            <a:r>
              <a:rPr lang="ru-RU" dirty="0" smtClean="0"/>
              <a:t> - рака, связанного со </a:t>
            </a:r>
            <a:r>
              <a:rPr lang="ru-RU" dirty="0" err="1" smtClean="0"/>
              <a:t>СПИДом</a:t>
            </a:r>
            <a:r>
              <a:rPr lang="ru-RU" dirty="0" smtClean="0"/>
              <a:t>. Надо отметить, что до этого он жил с ВИЧ-инфекцией более 20 лет.</a:t>
            </a:r>
            <a:endParaRPr lang="ru-RU" dirty="0"/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20713"/>
            <a:ext cx="4011613" cy="51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675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Простая вещь - петелька из отрезка ленты красного цвета, длиной 15 сантиметров. Ее носят, приколов булавкой к одежде. Но красная ленточка на вашей одежде - это не обычное украшение, это символ.</a:t>
            </a:r>
          </a:p>
        </p:txBody>
      </p:sp>
      <p:pic>
        <p:nvPicPr>
          <p:cNvPr id="8" name="Содержимое 7" descr="aids-ribbon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380038" y="1743075"/>
            <a:ext cx="2857500" cy="39814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pkv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728788"/>
            <a:ext cx="3749675" cy="4010025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0724" name="Содержимое 3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675" cy="4572000"/>
          </a:xfrm>
        </p:spPr>
        <p:txBody>
          <a:bodyPr/>
          <a:lstStyle/>
          <a:p>
            <a:pPr eaLnBrk="1" hangingPunct="1"/>
            <a:r>
              <a:rPr lang="ru-RU" i="1" smtClean="0"/>
              <a:t>Красная ленточка</a:t>
            </a:r>
            <a:r>
              <a:rPr lang="ru-RU" smtClean="0"/>
              <a:t> - это символ осознания людьми важности проблемы СПИДа, принятый во всем мире.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675" cy="4572000"/>
          </a:xfrm>
        </p:spPr>
        <p:txBody>
          <a:bodyPr/>
          <a:lstStyle/>
          <a:p>
            <a:pPr eaLnBrk="1" hangingPunct="1"/>
            <a:r>
              <a:rPr lang="ru-RU" i="1" smtClean="0"/>
              <a:t>Красная ленточка</a:t>
            </a:r>
            <a:r>
              <a:rPr lang="ru-RU" smtClean="0"/>
              <a:t> - это символ памяти о сотнях тысяч людей, унесенных этой жестокой болезнью.</a:t>
            </a:r>
          </a:p>
          <a:p>
            <a:pPr eaLnBrk="1" hangingPunct="1"/>
            <a:endParaRPr lang="ru-RU" smtClean="0"/>
          </a:p>
        </p:txBody>
      </p:sp>
      <p:pic>
        <p:nvPicPr>
          <p:cNvPr id="5" name="Содержимое 4" descr="aids_front_big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14938" y="1643063"/>
            <a:ext cx="3276600" cy="4572000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Содержимое 3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675" cy="4572000"/>
          </a:xfrm>
        </p:spPr>
        <p:txBody>
          <a:bodyPr/>
          <a:lstStyle/>
          <a:p>
            <a:pPr eaLnBrk="1" hangingPunct="1"/>
            <a:r>
              <a:rPr lang="ru-RU" i="1" smtClean="0"/>
              <a:t>Красная ленточка</a:t>
            </a:r>
            <a:r>
              <a:rPr lang="ru-RU" smtClean="0"/>
              <a:t> - это символ солидарности с теми, кого эпидемия СПИДа затронула лично: с людьми, живущими с ВИЧ-инфекцией и СПИДом, с их близкими, родными и друзьями.</a:t>
            </a:r>
          </a:p>
        </p:txBody>
      </p:sp>
      <p:pic>
        <p:nvPicPr>
          <p:cNvPr id="7" name="Содержимое 6" descr="stiker_20x30_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1071563"/>
            <a:ext cx="3592512" cy="5389562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675" cy="4572000"/>
          </a:xfrm>
        </p:spPr>
        <p:txBody>
          <a:bodyPr/>
          <a:lstStyle/>
          <a:p>
            <a:pPr eaLnBrk="1" hangingPunct="1"/>
            <a:r>
              <a:rPr lang="ru-RU" i="1" smtClean="0"/>
              <a:t>Красная ленточка</a:t>
            </a:r>
            <a:r>
              <a:rPr lang="ru-RU" smtClean="0"/>
              <a:t> - это символ надежды, что вскоре будет найдено лекарство, излечивающее от СПИДа, и вакцина, предохраняющая от заражения.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5" name="Содержимое 4" descr="worldaidsday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1857375"/>
            <a:ext cx="4394200" cy="3697288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u="sng" smtClean="0">
                <a:solidFill>
                  <a:srgbClr val="CC0000"/>
                </a:solidFill>
              </a:rPr>
              <a:t>Что такое ВИЧ и СПИД?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Говоря о проблеме ВИЧ/СПИДа, люди часто упускают важную деталь: ВИЧ и СПИД – </a:t>
            </a:r>
            <a:r>
              <a:rPr lang="ru-RU" smtClean="0">
                <a:latin typeface="Arial" charset="0"/>
              </a:rPr>
              <a:t>                </a:t>
            </a:r>
            <a:r>
              <a:rPr lang="ru-RU" smtClean="0"/>
              <a:t>это разные, пусть и  взаимосвязанные явления. Надо понимать, что </a:t>
            </a:r>
            <a:r>
              <a:rPr lang="ru-RU" smtClean="0">
                <a:hlinkClick r:id="rId2"/>
              </a:rPr>
              <a:t>СПИД</a:t>
            </a:r>
            <a:r>
              <a:rPr lang="ru-RU" smtClean="0"/>
              <a:t> – это состояние, вызываемое вирусом иммунодефицита человека (ВИЧ). Называя проблему как таковую, правильнее говорить о ВИЧ/СПИДе. И уж совсем неверно говорить о любом ВИЧ-положительном человеке, что он "болен СПИДом".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Содержимое 3"/>
          <p:cNvSpPr>
            <a:spLocks noGrp="1"/>
          </p:cNvSpPr>
          <p:nvPr>
            <p:ph type="body" sz="half" idx="2"/>
          </p:nvPr>
        </p:nvSpPr>
        <p:spPr>
          <a:xfrm>
            <a:off x="357188" y="5072063"/>
            <a:ext cx="8429625" cy="1285875"/>
          </a:xfrm>
        </p:spPr>
        <p:txBody>
          <a:bodyPr/>
          <a:lstStyle/>
          <a:p>
            <a:pPr eaLnBrk="1" hangingPunct="1"/>
            <a:r>
              <a:rPr lang="ru-RU" sz="2400" i="1" smtClean="0"/>
              <a:t>Красная ленточка</a:t>
            </a:r>
            <a:r>
              <a:rPr lang="ru-RU" sz="2400" smtClean="0"/>
              <a:t> - это символ протеста против истерии и невежества, против дискриминации и общественной изоляции людей, живущих с ВИЧ/СПИДом.</a:t>
            </a:r>
          </a:p>
          <a:p>
            <a:pPr eaLnBrk="1" hangingPunct="1"/>
            <a:endParaRPr lang="ru-RU" smtClean="0"/>
          </a:p>
        </p:txBody>
      </p:sp>
      <p:pic>
        <p:nvPicPr>
          <p:cNvPr id="8" name="Содержимое 4" descr="6D5C5DAE-2485-47C7-831E-38D22F36FF78_mw800_mh60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325" y="60325"/>
            <a:ext cx="9028113" cy="46085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4941888"/>
            <a:ext cx="7772400" cy="172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smtClean="0">
                <a:latin typeface="Arial" charset="0"/>
              </a:rPr>
              <a:t>СПИД не жалеет организм, в котором он пребывает. Давайте почтим память всех тех, кто погиб от его разрушительной силы, давайте будем внимательны к людям, которых постигла эта беда. Мы знаем, что от СПИДа никто не защищен, но мы постараемся быть осторожнее и избежать его.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200" smtClean="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17475"/>
            <a:ext cx="590391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57200" y="1506538"/>
            <a:ext cx="8229600" cy="1470025"/>
          </a:xfrm>
        </p:spPr>
        <p:txBody>
          <a:bodyPr anchor="ctr"/>
          <a:lstStyle/>
          <a:p>
            <a:pPr algn="ctr" eaLnBrk="1" hangingPunct="1"/>
            <a:r>
              <a:rPr lang="en-US" sz="9600" i="1" smtClean="0">
                <a:solidFill>
                  <a:schemeClr val="tx1"/>
                </a:solidFill>
                <a:latin typeface="Adobe Garamond Pro Bold" pitchFamily="18" charset="0"/>
              </a:rPr>
              <a:t>STOP </a:t>
            </a:r>
            <a:r>
              <a:rPr lang="ru-RU" sz="9600" i="1" smtClean="0">
                <a:solidFill>
                  <a:schemeClr val="tx1"/>
                </a:solidFill>
              </a:rPr>
              <a:t>СПИД</a:t>
            </a:r>
            <a:endParaRPr lang="ru-RU" sz="96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Содержимое 3"/>
          <p:cNvSpPr>
            <a:spLocks noGrp="1"/>
          </p:cNvSpPr>
          <p:nvPr>
            <p:ph sz="quarter" idx="1"/>
          </p:nvPr>
        </p:nvSpPr>
        <p:spPr>
          <a:xfrm>
            <a:off x="142875" y="1500188"/>
            <a:ext cx="6000750" cy="4572000"/>
          </a:xfrm>
        </p:spPr>
        <p:txBody>
          <a:bodyPr/>
          <a:lstStyle/>
          <a:p>
            <a:pPr eaLnBrk="1" hangingPunct="1"/>
            <a:r>
              <a:rPr lang="ru-RU" sz="2400" smtClean="0"/>
              <a:t>ВИЧ – это вирус </a:t>
            </a:r>
            <a:r>
              <a:rPr lang="ru-RU" sz="2400" smtClean="0">
                <a:hlinkClick r:id="rId2"/>
              </a:rPr>
              <a:t>иммунодефицита</a:t>
            </a:r>
            <a:r>
              <a:rPr lang="ru-RU" sz="2400" smtClean="0"/>
              <a:t> человека.  Вирус живет только в организме человека и при попадании на открытый воздух погибает в течение нескольких минут. Следует отметить, что в использованных нестерилизованных шприцах вирус может сохранять жизнеспособность в течение нескольких дней за счет находящихся внутри иглы остатков крови или другой жидкости</a:t>
            </a:r>
          </a:p>
        </p:txBody>
      </p:sp>
      <p:pic>
        <p:nvPicPr>
          <p:cNvPr id="6" name="Содержимое 5" descr="014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6000750" y="1928813"/>
            <a:ext cx="2857500" cy="28575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400" smtClean="0"/>
              <a:t>При попадании в кровоток человека ВИЧ поражает определенную </a:t>
            </a:r>
            <a:r>
              <a:rPr lang="ru-RU" sz="2400" smtClean="0">
                <a:hlinkClick r:id="rId2"/>
              </a:rPr>
              <a:t>категорию клеток</a:t>
            </a:r>
            <a:r>
              <a:rPr lang="ru-RU" sz="2400" smtClean="0"/>
              <a:t>, имеющих на поверхности так называемые CD-4-рецепторы. К ним относятся иммунные клетки. Вирус проникает внутрь этих клеток и начинает размножаться, тем самым сокращая срок жизни лимфоцитов. Если человек не предпринимает никаких мер для борьбы с ВИЧ, то через 5-10 (иногда и до 20 лет</a:t>
            </a:r>
            <a:r>
              <a:rPr lang="ru-RU" sz="2400" smtClean="0">
                <a:latin typeface="Arial" charset="0"/>
              </a:rPr>
              <a:t>)</a:t>
            </a:r>
            <a:r>
              <a:rPr lang="ru-RU" sz="2400" smtClean="0"/>
              <a:t> иммунитет – способность организма противостоять различным болезням – начинает постепенно снижаться и развивается СПИД, синдром приобретенного иммунодефицита.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357188" y="5000625"/>
            <a:ext cx="8501062" cy="1500188"/>
          </a:xfrm>
        </p:spPr>
        <p:txBody>
          <a:bodyPr/>
          <a:lstStyle/>
          <a:p>
            <a:pPr eaLnBrk="1" hangingPunct="1"/>
            <a:r>
              <a:rPr lang="ru-RU" sz="2400" smtClean="0"/>
              <a:t>Иммунная система ослабевает, то есть развивается иммунодефицит: человек оказывается уязвим для многих инфекций, например </a:t>
            </a:r>
            <a:r>
              <a:rPr lang="ru-RU" sz="2000" smtClean="0">
                <a:latin typeface="Arial" charset="0"/>
              </a:rPr>
              <a:t>туберкулеза</a:t>
            </a:r>
            <a:r>
              <a:rPr lang="ru-RU" sz="2400" smtClean="0"/>
              <a:t>. </a:t>
            </a:r>
          </a:p>
        </p:txBody>
      </p:sp>
      <p:pic>
        <p:nvPicPr>
          <p:cNvPr id="5" name="Содержимое 4" descr="42315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325" y="60325"/>
            <a:ext cx="9028113" cy="46085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u="sng" smtClean="0">
                <a:solidFill>
                  <a:srgbClr val="CC0000"/>
                </a:solidFill>
              </a:rPr>
              <a:t>Лечение СПИДа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1447800"/>
            <a:ext cx="4857750" cy="4981575"/>
          </a:xfrm>
        </p:spPr>
        <p:txBody>
          <a:bodyPr/>
          <a:lstStyle/>
          <a:p>
            <a:pPr eaLnBrk="1" hangingPunct="1"/>
            <a:r>
              <a:rPr lang="ru-RU" smtClean="0"/>
              <a:t>Существующие на сегодня методы лечения (высокоактивная </a:t>
            </a:r>
            <a:r>
              <a:rPr lang="ru-RU" smtClean="0">
                <a:hlinkClick r:id="rId2"/>
              </a:rPr>
              <a:t>антиретровирусная терапия</a:t>
            </a:r>
            <a:r>
              <a:rPr lang="ru-RU" smtClean="0"/>
              <a:t>, или ВААРТ) позволяют ВИЧ-положительному человеку сохранять нормальный уровень иммунной защиты, то есть предотвращают наступление стадии СПИДа на протяжении очень долгого времени.</a:t>
            </a:r>
          </a:p>
        </p:txBody>
      </p:sp>
      <p:pic>
        <p:nvPicPr>
          <p:cNvPr id="5" name="Содержимое 4" descr="13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14938" y="2143125"/>
            <a:ext cx="3749675" cy="2473325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sz="quarter" idx="1"/>
          </p:nvPr>
        </p:nvSpPr>
        <p:spPr>
          <a:xfrm>
            <a:off x="500063" y="1357313"/>
            <a:ext cx="8258175" cy="5195887"/>
          </a:xfrm>
        </p:spPr>
        <p:txBody>
          <a:bodyPr/>
          <a:lstStyle/>
          <a:p>
            <a:pPr eaLnBrk="1" hangingPunct="1"/>
            <a:r>
              <a:rPr lang="ru-RU" smtClean="0"/>
              <a:t>СПИД является обратимым состоянием: при применении антиретровирусной терапии концентрация вируса в крови уменьшается, число иммунных клеток увеличивается и состояние человека переходит в </a:t>
            </a:r>
            <a:r>
              <a:rPr lang="ru-RU" smtClean="0">
                <a:hlinkClick r:id="rId2"/>
              </a:rPr>
              <a:t>бессимптомную стадию</a:t>
            </a:r>
            <a:r>
              <a:rPr lang="ru-RU" smtClean="0"/>
              <a:t>. </a:t>
            </a:r>
          </a:p>
          <a:p>
            <a:pPr eaLnBrk="1" hangingPunct="1"/>
            <a:r>
              <a:rPr lang="ru-RU" smtClean="0"/>
              <a:t>Таким образом, лечение дает возможность ВИЧ-положительному человеку жить долгой и полноценной жизнью. Человек остается ВИЧ-положительным, но СПИД не развивается. При лечении также снижается риск передачи вируса, так как его концентрация в крови сильно уменьшается.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u="sng" smtClean="0">
                <a:solidFill>
                  <a:srgbClr val="CC0000"/>
                </a:solidFill>
              </a:rPr>
              <a:t>Откуда взялся вирус?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57188" y="1447800"/>
            <a:ext cx="4306887" cy="457200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Однозначного ответа на этот вопрос, к сожалению, нет. Существуют только гипотезы. Каждая из них имеет свое обоснование, но в научном мире все они продолжают оставаться лишь предположениями – возможными и для кого-то весьма спорными версиями произошедшего. </a:t>
            </a:r>
            <a:endParaRPr lang="ru-RU" dirty="0"/>
          </a:p>
        </p:txBody>
      </p:sp>
      <p:pic>
        <p:nvPicPr>
          <p:cNvPr id="6" name="Содержимое 5" descr="aids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643438" y="1714500"/>
            <a:ext cx="4286250" cy="36099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196</TotalTime>
  <Words>745</Words>
  <Application>Microsoft Office PowerPoint</Application>
  <PresentationFormat>Экран (4:3)</PresentationFormat>
  <Paragraphs>47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Справедливость</vt:lpstr>
      <vt:lpstr>STOP СПИД</vt:lpstr>
      <vt:lpstr>STOP СПИД</vt:lpstr>
      <vt:lpstr>Что такое ВИЧ и СПИД?</vt:lpstr>
      <vt:lpstr>Слайд 4</vt:lpstr>
      <vt:lpstr>Слайд 5</vt:lpstr>
      <vt:lpstr>Слайд 6</vt:lpstr>
      <vt:lpstr>Лечение СПИДа</vt:lpstr>
      <vt:lpstr>Слайд 8</vt:lpstr>
      <vt:lpstr>Откуда взялся вирус?</vt:lpstr>
      <vt:lpstr>Слайд 10</vt:lpstr>
      <vt:lpstr>Слайд 11</vt:lpstr>
      <vt:lpstr>Слайд 12</vt:lpstr>
      <vt:lpstr>Слайд 13</vt:lpstr>
      <vt:lpstr>ЗАПОМНИ!!!</vt:lpstr>
      <vt:lpstr>Слайд 15</vt:lpstr>
      <vt:lpstr>Слайд 16</vt:lpstr>
      <vt:lpstr>Слайд 17</vt:lpstr>
      <vt:lpstr>Слайд 18</vt:lpstr>
      <vt:lpstr>Слайд 19</vt:lpstr>
      <vt:lpstr>ВИЧ может передаваться</vt:lpstr>
      <vt:lpstr>Слайд 21</vt:lpstr>
      <vt:lpstr>Слайд 22</vt:lpstr>
      <vt:lpstr>Красная ленточка - история одного символа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STOP СПИД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Alena</cp:lastModifiedBy>
  <cp:revision>29</cp:revision>
  <dcterms:created xsi:type="dcterms:W3CDTF">2009-11-23T17:04:08Z</dcterms:created>
  <dcterms:modified xsi:type="dcterms:W3CDTF">2017-12-06T14:34:14Z</dcterms:modified>
</cp:coreProperties>
</file>