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3" r:id="rId8"/>
    <p:sldId id="264" r:id="rId9"/>
    <p:sldId id="261" r:id="rId10"/>
    <p:sldId id="262" r:id="rId11"/>
    <p:sldId id="267" r:id="rId12"/>
    <p:sldId id="268" r:id="rId13"/>
    <p:sldId id="269" r:id="rId14"/>
    <p:sldId id="270" r:id="rId15"/>
    <p:sldId id="271" r:id="rId16"/>
    <p:sldId id="260" r:id="rId17"/>
    <p:sldId id="273" r:id="rId18"/>
    <p:sldId id="272" r:id="rId19"/>
    <p:sldId id="274" r:id="rId20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7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7A18A-CA68-453E-8D07-71C92DE6B569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C2913-9A2D-485E-802F-451B115D03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6DECB-EF3F-4228-8D02-20541E28B4EB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66D5D-1F2A-4298-B277-FDE35F519A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DF9D03-04E3-4C9A-833E-BD4F07FC537F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74D35-C2A3-44EE-925B-672D994668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A3978-B7A1-406A-AE4A-44D62DC21D3D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2BC88-BC82-4B61-B046-10535EB23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ED4C3-E889-410B-912B-782A0824544D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F4463-2733-4408-889D-168397AA7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E3EA2-35D7-4112-90CA-D33CF7CAAD6C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A9E180-BBA5-4DEF-B3CA-EB639E79DD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A89CA-25E1-45A3-B2A9-148D6D92B839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C549E-CCDD-4476-97DD-7C3FD72666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60BBA5-169C-46F3-9721-50040B13D6F3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28E80-DB3A-4660-8281-0F4BA6A2EA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BF78A-EA33-4DBB-B4FB-4EDC80C5317C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4735D-30E1-46C2-8A6A-11E905719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9A66D-6B2C-4429-BA71-5981714A36F9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388DC-5FC8-47A6-8D07-CA75DF7EB1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66460-2914-4AEE-9B65-055184EB7242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19417-976C-472D-A24B-53E1126AB4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7CADE7-C016-415B-8B5C-1503853C7D7C}" type="datetimeFigureOut">
              <a:rPr lang="ru-RU"/>
              <a:pPr>
                <a:defRPr/>
              </a:pPr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B9F6F8-AD33-4C1B-AE4A-A1D7E6A5DC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pskovfishing.ru/" TargetMode="Externa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gims27.narod.ru/foto_gal/MCHS-1.jpg" TargetMode="Externa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skovfishing.ru/" TargetMode="External"/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gims27.narod.ru/foto_gal/MCHS-1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images.yandex.ru/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vasilich-k.narod.ru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470025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ПАМЯТКА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2924180"/>
          </a:xfrm>
          <a:ln w="76200">
            <a:solidFill>
              <a:srgbClr val="00B050"/>
            </a:solidFill>
          </a:ln>
        </p:spPr>
        <p:txBody>
          <a:bodyPr rtlCol="0"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Правила поведения на водоёмах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 осенне-зимний период.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b="1" dirty="0" smtClean="0">
              <a:ln w="11430"/>
              <a:solidFill>
                <a:srgbClr val="00B05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Картинка 16 из 68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361438" y="-11572875"/>
            <a:ext cx="10587037" cy="793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6" descr="http://ramina.ru/esmi3/img/admirk/go_4s/ice3_0402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5" y="3929063"/>
            <a:ext cx="42672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8" descr="С плаката Омского МЧС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4643438"/>
            <a:ext cx="20955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0" descr="С плаката Омского МЧС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75" y="285750"/>
            <a:ext cx="3240088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357563" y="785813"/>
            <a:ext cx="4572000" cy="2862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11.</a:t>
            </a:r>
            <a:r>
              <a:rPr lang="ru-RU" sz="2000" b="1" dirty="0">
                <a:solidFill>
                  <a:srgbClr val="FFFF00"/>
                </a:solidFill>
                <a:latin typeface="+mn-lt"/>
              </a:rPr>
              <a:t>В случае провала льда под ногами 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>надо действовать быстро и решительно </a:t>
            </a:r>
            <a:r>
              <a:rPr lang="ru-RU" sz="2000" b="1" dirty="0">
                <a:solidFill>
                  <a:srgbClr val="FFFF00"/>
                </a:solidFill>
                <a:latin typeface="+mn-lt"/>
              </a:rPr>
              <a:t>- </a:t>
            </a:r>
            <a:r>
              <a:rPr lang="ru-RU" sz="2000" b="1" u="sng" dirty="0">
                <a:solidFill>
                  <a:srgbClr val="FFFF00"/>
                </a:solidFill>
                <a:latin typeface="+mn-lt"/>
              </a:rPr>
              <a:t>широко расставив  руки</a:t>
            </a:r>
            <a:r>
              <a:rPr lang="ru-RU" sz="2000" b="1" dirty="0">
                <a:solidFill>
                  <a:srgbClr val="FFFF00"/>
                </a:solidFill>
                <a:latin typeface="+mn-lt"/>
              </a:rPr>
              <a:t>, удержаться на поверхности льда , </a:t>
            </a:r>
            <a:r>
              <a:rPr lang="ru-RU" sz="2000" b="1" u="sng" dirty="0">
                <a:solidFill>
                  <a:srgbClr val="FFFF00"/>
                </a:solidFill>
                <a:latin typeface="+mn-lt"/>
              </a:rPr>
              <a:t>без резких движений </a:t>
            </a:r>
            <a:r>
              <a:rPr lang="ru-RU" sz="2000" b="1" dirty="0">
                <a:solidFill>
                  <a:srgbClr val="FFFF00"/>
                </a:solidFill>
                <a:latin typeface="+mn-lt"/>
              </a:rPr>
              <a:t>стараться выползти на твёрдый лёд, а затем , лёжа на спине или на груди , </a:t>
            </a:r>
            <a:r>
              <a:rPr lang="ru-RU" sz="2000" b="1" dirty="0">
                <a:solidFill>
                  <a:srgbClr val="FF0000"/>
                </a:solidFill>
                <a:latin typeface="+mn-lt"/>
              </a:rPr>
              <a:t>продвинуться в сторону , откуда пришел , </a:t>
            </a:r>
            <a:r>
              <a:rPr lang="ru-RU" sz="2000" b="1" dirty="0">
                <a:solidFill>
                  <a:srgbClr val="FFFF00"/>
                </a:solidFill>
                <a:latin typeface="+mn-lt"/>
              </a:rPr>
              <a:t>одновременно призывая на помощь.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Прямоугольник 1"/>
          <p:cNvSpPr>
            <a:spLocks noChangeArrowheads="1"/>
          </p:cNvSpPr>
          <p:nvPr/>
        </p:nvSpPr>
        <p:spPr bwMode="auto">
          <a:xfrm>
            <a:off x="1285875" y="571500"/>
            <a:ext cx="7292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u="sng">
                <a:solidFill>
                  <a:srgbClr val="0070C0"/>
                </a:solidFill>
                <a:latin typeface="Calibri" pitchFamily="34" charset="0"/>
              </a:rPr>
              <a:t>Зимние спасательные средства</a:t>
            </a:r>
          </a:p>
        </p:txBody>
      </p:sp>
      <p:sp>
        <p:nvSpPr>
          <p:cNvPr id="12291" name="Прямоугольник 2"/>
          <p:cNvSpPr>
            <a:spLocks noChangeArrowheads="1"/>
          </p:cNvSpPr>
          <p:nvPr/>
        </p:nvSpPr>
        <p:spPr bwMode="auto">
          <a:xfrm>
            <a:off x="2286000" y="2274888"/>
            <a:ext cx="4572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1.Спасательная доска. </a:t>
            </a:r>
            <a:r>
              <a:rPr lang="ru-RU">
                <a:latin typeface="Calibri" pitchFamily="34" charset="0"/>
              </a:rPr>
              <a:t>Длина доски – 5-8 метров, ширина - 120 см. На одном конце крепится петля, на другом - веревка длиной от 30 до 40 м. Спасатели на берегу привязывают к неподвижному предмету конец веревки, потом подползают по льду к пострадавшему и подают ему конец доски с петлей, помогая выбраться из воды.</a:t>
            </a:r>
          </a:p>
        </p:txBody>
      </p:sp>
      <p:pic>
        <p:nvPicPr>
          <p:cNvPr id="12292" name="Picture 2" descr="http://im0-tub-ru.yandex.net/i?id=248464013-69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2643188"/>
            <a:ext cx="14287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4" descr="http://im8-tub-ru.yandex.net/i?id=343844565-59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0" y="4929188"/>
            <a:ext cx="2500313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642938" y="3643313"/>
            <a:ext cx="557212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2.Спасательный шест. </a:t>
            </a:r>
            <a:r>
              <a:rPr lang="ru-RU">
                <a:latin typeface="Calibri" pitchFamily="34" charset="0"/>
              </a:rPr>
              <a:t>Длина – 5-8 метров. К концу шеста крепится пеньковая капроновая веревка длиной 40 м. Спасатель привязывает на берегу веревку, приближается на безопасное для себя расстояние, подает пострадавшему шест, помогает выбраться из воды.</a:t>
            </a:r>
          </a:p>
        </p:txBody>
      </p:sp>
      <p:pic>
        <p:nvPicPr>
          <p:cNvPr id="13315" name="Picture 2" descr="http://im5-tub-ru.yandex.net/i?id=127936053-38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8" y="928688"/>
            <a:ext cx="3357562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http://im5-tub-ru.yandex.net/i?id=94337681-30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75" y="0"/>
            <a:ext cx="3143250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Прямоугольник 1"/>
          <p:cNvSpPr>
            <a:spLocks noChangeArrowheads="1"/>
          </p:cNvSpPr>
          <p:nvPr/>
        </p:nvSpPr>
        <p:spPr bwMode="auto">
          <a:xfrm>
            <a:off x="1500188" y="3500438"/>
            <a:ext cx="4572000" cy="317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3.Спасательная веревка. </a:t>
            </a:r>
            <a:r>
              <a:rPr lang="ru-RU" sz="2000">
                <a:latin typeface="Calibri" pitchFamily="34" charset="0"/>
              </a:rPr>
              <a:t>Длина – 25-30 м с большими, длиной до 70 см, петлями на обоих концах. Спасатель надевает на левую руку петлю, а правой берет другую петлю и, сделав два-три круговых размаха, бросает ее тонущему. Поймав петлю, тонущий надевает ее через голову под руку, после чего спасатель подтягивает его к берегу.</a:t>
            </a:r>
          </a:p>
        </p:txBody>
      </p:sp>
      <p:pic>
        <p:nvPicPr>
          <p:cNvPr id="14339" name="Picture 2" descr="Изображ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571500"/>
            <a:ext cx="3810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4" descr="Изображение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50" y="3857625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Изображение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38" y="928688"/>
            <a:ext cx="3498850" cy="240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Прямоугольник 5"/>
          <p:cNvSpPr>
            <a:spLocks noChangeArrowheads="1"/>
          </p:cNvSpPr>
          <p:nvPr/>
        </p:nvSpPr>
        <p:spPr bwMode="auto">
          <a:xfrm>
            <a:off x="2571750" y="3071813"/>
            <a:ext cx="1490663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  <a:hlinkClick r:id="rId5"/>
              </a:rPr>
              <a:t>http://www.pskovfishing.ru</a:t>
            </a:r>
            <a:endParaRPr lang="ru-RU" sz="900">
              <a:latin typeface="Calibri" pitchFamily="34" charset="0"/>
            </a:endParaRPr>
          </a:p>
        </p:txBody>
      </p:sp>
      <p:sp>
        <p:nvSpPr>
          <p:cNvPr id="14343" name="Прямоугольник 6"/>
          <p:cNvSpPr>
            <a:spLocks noChangeArrowheads="1"/>
          </p:cNvSpPr>
          <p:nvPr/>
        </p:nvSpPr>
        <p:spPr bwMode="auto">
          <a:xfrm>
            <a:off x="6072188" y="5643563"/>
            <a:ext cx="14906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  <a:hlinkClick r:id="rId5"/>
              </a:rPr>
              <a:t>http://www.pskovfishing.ru</a:t>
            </a:r>
            <a:endParaRPr lang="ru-RU" sz="900">
              <a:latin typeface="Calibri" pitchFamily="34" charset="0"/>
            </a:endParaRPr>
          </a:p>
        </p:txBody>
      </p:sp>
      <p:sp>
        <p:nvSpPr>
          <p:cNvPr id="14344" name="Прямоугольник 7"/>
          <p:cNvSpPr>
            <a:spLocks noChangeArrowheads="1"/>
          </p:cNvSpPr>
          <p:nvPr/>
        </p:nvSpPr>
        <p:spPr bwMode="auto">
          <a:xfrm>
            <a:off x="6224588" y="5795963"/>
            <a:ext cx="1490662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">
                <a:latin typeface="Calibri" pitchFamily="34" charset="0"/>
                <a:hlinkClick r:id="rId5"/>
              </a:rPr>
              <a:t>http://www.pskovfishing.ru</a:t>
            </a:r>
            <a:endParaRPr lang="ru-RU" sz="9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3143250" y="2928938"/>
            <a:ext cx="4572000" cy="255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4.Спасательная лестница</a:t>
            </a:r>
            <a:r>
              <a:rPr lang="ru-RU" sz="2000">
                <a:latin typeface="Calibri" pitchFamily="34" charset="0"/>
              </a:rPr>
              <a:t>. Длина – 3-6 м, ширина – 50-70 см. Изготавливается из ели, сосны или дюралюминиевых трубок с запаянными концами. Используется спасателями так же, как и спасательная доска. Во всех случаях желательно, чтобы спасатель предварительно подстраховался.</a:t>
            </a:r>
          </a:p>
        </p:txBody>
      </p:sp>
      <p:pic>
        <p:nvPicPr>
          <p:cNvPr id="15363" name="Picture 2" descr="http://im6-tub-ru.yandex.net/i?id=320680214-48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50" y="0"/>
            <a:ext cx="2857500" cy="255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2286000" y="2551113"/>
            <a:ext cx="45720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5.Подручные средства.</a:t>
            </a:r>
            <a:r>
              <a:rPr lang="ru-RU" sz="2000">
                <a:latin typeface="Calibri" pitchFamily="34" charset="0"/>
              </a:rPr>
              <a:t> В экстренных ситуациях для оказания помощи утопающему могут быть использованы подручные средства: бревна, шесты, лыжи, щиты, веревки, брючные ремни, личная одежда и др.</a:t>
            </a:r>
          </a:p>
        </p:txBody>
      </p:sp>
      <p:pic>
        <p:nvPicPr>
          <p:cNvPr id="16387" name="Picture 2" descr="Картинка 34 из 9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57188"/>
            <a:ext cx="343852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Картинка 13 из 18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5" y="4125913"/>
            <a:ext cx="3643313" cy="273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gims27.narod.ru/foto_gal/MCHS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3" y="142875"/>
            <a:ext cx="4071937" cy="651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5072063" y="6286500"/>
            <a:ext cx="2571750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">
                <a:latin typeface="Calibri" pitchFamily="34" charset="0"/>
                <a:hlinkClick r:id="rId3"/>
              </a:rPr>
              <a:t>http://gims27.narod.ru/foto_gal/MCHS-1.jpg</a:t>
            </a:r>
            <a:endParaRPr lang="ru-RU" sz="900">
              <a:latin typeface="Calibri" pitchFamily="34" charset="0"/>
            </a:endParaRPr>
          </a:p>
        </p:txBody>
      </p:sp>
      <p:sp>
        <p:nvSpPr>
          <p:cNvPr id="17412" name="Прямоугольник 3"/>
          <p:cNvSpPr>
            <a:spLocks noChangeArrowheads="1"/>
          </p:cNvSpPr>
          <p:nvPr/>
        </p:nvSpPr>
        <p:spPr bwMode="auto">
          <a:xfrm>
            <a:off x="285750" y="214313"/>
            <a:ext cx="4572000" cy="923925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FFFF00"/>
                </a:solidFill>
                <a:latin typeface="Calibri" pitchFamily="34" charset="0"/>
              </a:rPr>
              <a:t>Памятка для обучающихся и их родителей </a:t>
            </a:r>
          </a:p>
          <a:p>
            <a:r>
              <a:rPr lang="ru-RU" b="1">
                <a:solidFill>
                  <a:srgbClr val="FFFF00"/>
                </a:solidFill>
                <a:latin typeface="Calibri" pitchFamily="34" charset="0"/>
              </a:rPr>
              <a:t>по оказанию помощи пострадавшим, провалившимся под лед</a:t>
            </a:r>
          </a:p>
        </p:txBody>
      </p:sp>
      <p:sp>
        <p:nvSpPr>
          <p:cNvPr id="17413" name="Прямоугольник 4"/>
          <p:cNvSpPr>
            <a:spLocks noChangeArrowheads="1"/>
          </p:cNvSpPr>
          <p:nvPr/>
        </p:nvSpPr>
        <p:spPr bwMode="auto">
          <a:xfrm>
            <a:off x="285750" y="1071563"/>
            <a:ext cx="45720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solidFill>
                  <a:srgbClr val="002060"/>
                </a:solidFill>
                <a:latin typeface="Calibri" pitchFamily="34" charset="0"/>
              </a:rPr>
              <a:t>Полезные советы:</a:t>
            </a:r>
            <a:r>
              <a:rPr lang="ru-RU">
                <a:latin typeface="Calibri" pitchFamily="34" charset="0"/>
              </a:rPr>
              <a:t> </a:t>
            </a:r>
          </a:p>
          <a:p>
            <a:r>
              <a:rPr lang="ru-RU">
                <a:latin typeface="Calibri" pitchFamily="34" charset="0"/>
              </a:rPr>
              <a:t>• </a:t>
            </a:r>
            <a:r>
              <a:rPr lang="ru-RU">
                <a:solidFill>
                  <a:srgbClr val="FFFF00"/>
                </a:solidFill>
                <a:latin typeface="Calibri" pitchFamily="34" charset="0"/>
              </a:rPr>
              <a:t>Никогда не ступайте </a:t>
            </a:r>
            <a:r>
              <a:rPr lang="ru-RU">
                <a:latin typeface="Calibri" pitchFamily="34" charset="0"/>
              </a:rPr>
              <a:t>на лед, если вы не убеждены, что он достаточно крепок. </a:t>
            </a:r>
          </a:p>
          <a:p>
            <a:r>
              <a:rPr lang="ru-RU">
                <a:latin typeface="Calibri" pitchFamily="34" charset="0"/>
              </a:rPr>
              <a:t>• </a:t>
            </a:r>
            <a:r>
              <a:rPr lang="ru-RU">
                <a:solidFill>
                  <a:srgbClr val="FFFF00"/>
                </a:solidFill>
                <a:latin typeface="Calibri" pitchFamily="34" charset="0"/>
              </a:rPr>
              <a:t>Помните, что лед крепче у берега</a:t>
            </a:r>
            <a:r>
              <a:rPr lang="ru-RU">
                <a:latin typeface="Calibri" pitchFamily="34" charset="0"/>
              </a:rPr>
              <a:t>; его толщина уменьшается на большой глубине по мере удаления от берега, а также в тех местах, где есть растительность или быстрое течение.</a:t>
            </a:r>
          </a:p>
          <a:p>
            <a:r>
              <a:rPr lang="ru-RU">
                <a:latin typeface="Calibri" pitchFamily="34" charset="0"/>
              </a:rPr>
              <a:t>• </a:t>
            </a:r>
            <a:r>
              <a:rPr lang="ru-RU">
                <a:solidFill>
                  <a:srgbClr val="FFFF00"/>
                </a:solidFill>
                <a:latin typeface="Calibri" pitchFamily="34" charset="0"/>
              </a:rPr>
              <a:t>Крепость льда зависит </a:t>
            </a:r>
            <a:r>
              <a:rPr lang="ru-RU">
                <a:latin typeface="Calibri" pitchFamily="34" charset="0"/>
              </a:rPr>
              <a:t>также от температуры воздуха. Днем он не такой прочный, как утром и вечером.</a:t>
            </a:r>
          </a:p>
          <a:p>
            <a:r>
              <a:rPr lang="ru-RU">
                <a:latin typeface="Calibri" pitchFamily="34" charset="0"/>
              </a:rPr>
              <a:t>• </a:t>
            </a:r>
            <a:r>
              <a:rPr lang="ru-RU">
                <a:solidFill>
                  <a:srgbClr val="FFFF00"/>
                </a:solidFill>
                <a:latin typeface="Calibri" pitchFamily="34" charset="0"/>
              </a:rPr>
              <a:t>Передвигаясь по льду, </a:t>
            </a:r>
            <a:r>
              <a:rPr lang="ru-RU">
                <a:latin typeface="Calibri" pitchFamily="34" charset="0"/>
              </a:rPr>
              <a:t>обходите темные пятна: здесь лед очень хрупкий.</a:t>
            </a:r>
          </a:p>
          <a:p>
            <a:r>
              <a:rPr lang="ru-RU">
                <a:latin typeface="Calibri" pitchFamily="34" charset="0"/>
              </a:rPr>
              <a:t>• </a:t>
            </a:r>
            <a:r>
              <a:rPr lang="ru-RU">
                <a:solidFill>
                  <a:srgbClr val="FFFF00"/>
                </a:solidFill>
                <a:latin typeface="Calibri" pitchFamily="34" charset="0"/>
              </a:rPr>
              <a:t>Во время движения по льду следует </a:t>
            </a:r>
            <a:r>
              <a:rPr lang="ru-RU">
                <a:latin typeface="Calibri" pitchFamily="34" charset="0"/>
              </a:rPr>
              <a:t>обходить участки, покрытые толстым слоем снега, места, где быстрое течение, родники, выступают на поверхность кусты, трава, впадают в водоем ручьи и вливаются теплые сточные воды промышленных предприятий, ведется заготовка льда и т.п.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0" y="142875"/>
            <a:ext cx="9144000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>
                <a:solidFill>
                  <a:srgbClr val="FFFF00"/>
                </a:solidFill>
                <a:latin typeface="Calibri" pitchFamily="34" charset="0"/>
              </a:rPr>
              <a:t>Падение в полынью:</a:t>
            </a:r>
            <a:r>
              <a:rPr lang="ru-RU" u="sng">
                <a:latin typeface="Calibri" pitchFamily="34" charset="0"/>
              </a:rPr>
              <a:t> </a:t>
            </a:r>
          </a:p>
          <a:p>
            <a:r>
              <a:rPr lang="ru-RU">
                <a:latin typeface="Calibri" pitchFamily="34" charset="0"/>
              </a:rPr>
              <a:t>Может случиться так, что в этот момент поблизости никого не окажется и вам придется выбираться самостоятельно. </a:t>
            </a:r>
          </a:p>
          <a:p>
            <a:r>
              <a:rPr lang="ru-RU">
                <a:solidFill>
                  <a:srgbClr val="FF0000"/>
                </a:solidFill>
                <a:latin typeface="Calibri" pitchFamily="34" charset="0"/>
              </a:rPr>
              <a:t>Ваши действия: </a:t>
            </a:r>
          </a:p>
          <a:p>
            <a:r>
              <a:rPr lang="ru-RU">
                <a:latin typeface="Calibri" pitchFamily="34" charset="0"/>
              </a:rPr>
              <a:t>1. </a:t>
            </a:r>
            <a:r>
              <a:rPr lang="ru-RU">
                <a:solidFill>
                  <a:srgbClr val="FFFF00"/>
                </a:solidFill>
                <a:latin typeface="Calibri" pitchFamily="34" charset="0"/>
              </a:rPr>
              <a:t>Не паникуйте</a:t>
            </a:r>
            <a:r>
              <a:rPr lang="ru-RU">
                <a:latin typeface="Calibri" pitchFamily="34" charset="0"/>
              </a:rPr>
              <a:t>. Дышите как можно глубже и медленнее. </a:t>
            </a:r>
          </a:p>
          <a:p>
            <a:r>
              <a:rPr lang="ru-RU">
                <a:latin typeface="Calibri" pitchFamily="34" charset="0"/>
              </a:rPr>
              <a:t>2. Делайте ногами непрерывные движения так, словно вы крутите педали велосипеда. </a:t>
            </a:r>
          </a:p>
          <a:p>
            <a:r>
              <a:rPr lang="ru-RU">
                <a:latin typeface="Calibri" pitchFamily="34" charset="0"/>
              </a:rPr>
              <a:t>3. Не пытайтесь сразу выбраться на лед. Вокруг полыньи лед очень хрупкий и не выдержит тяжести вашего тела. </a:t>
            </a:r>
          </a:p>
          <a:p>
            <a:r>
              <a:rPr lang="ru-RU">
                <a:latin typeface="Calibri" pitchFamily="34" charset="0"/>
              </a:rPr>
              <a:t>4. </a:t>
            </a:r>
            <a:r>
              <a:rPr lang="ru-RU">
                <a:solidFill>
                  <a:srgbClr val="FFFF00"/>
                </a:solidFill>
                <a:latin typeface="Calibri" pitchFamily="34" charset="0"/>
              </a:rPr>
              <a:t>Продвигайтесь в ту сторону, откуда пришли </a:t>
            </a:r>
            <a:r>
              <a:rPr lang="ru-RU">
                <a:latin typeface="Calibri" pitchFamily="34" charset="0"/>
              </a:rPr>
              <a:t>или до ближайшего берега, кроша на своем пути ледяную кромку руками.</a:t>
            </a:r>
          </a:p>
          <a:p>
            <a:r>
              <a:rPr lang="ru-RU">
                <a:latin typeface="Calibri" pitchFamily="34" charset="0"/>
              </a:rPr>
              <a:t>5. Как только лед перестанет ломаться под вашими ударами, </a:t>
            </a:r>
            <a:r>
              <a:rPr lang="ru-RU">
                <a:solidFill>
                  <a:srgbClr val="FFFF00"/>
                </a:solidFill>
                <a:latin typeface="Calibri" pitchFamily="34" charset="0"/>
              </a:rPr>
              <a:t>положите руки на лед</a:t>
            </a:r>
            <a:r>
              <a:rPr lang="ru-RU">
                <a:latin typeface="Calibri" pitchFamily="34" charset="0"/>
              </a:rPr>
              <a:t>, протянув их как можно дальше, и изо всех сил толкайтесь ногами, стараясь придать туловищу горизонтальное положение.</a:t>
            </a:r>
          </a:p>
          <a:p>
            <a:r>
              <a:rPr lang="ru-RU">
                <a:latin typeface="Calibri" pitchFamily="34" charset="0"/>
              </a:rPr>
              <a:t>6. Не опирайтесь на лед всей тяжестью тела: он может снова провалиться, и вы с головой окунетесь в воду. </a:t>
            </a:r>
          </a:p>
          <a:p>
            <a:r>
              <a:rPr lang="ru-RU">
                <a:latin typeface="Calibri" pitchFamily="34" charset="0"/>
              </a:rPr>
              <a:t>7. Постарайтесь добиться того, чтобы ваше тело оказалось вровень со льдом. После этого наползайте на лед, продолжая отталкиваться ногами и помогая себе руками. </a:t>
            </a:r>
          </a:p>
          <a:p>
            <a:r>
              <a:rPr lang="ru-RU">
                <a:latin typeface="Calibri" pitchFamily="34" charset="0"/>
              </a:rPr>
              <a:t>8. </a:t>
            </a:r>
            <a:r>
              <a:rPr lang="ru-RU">
                <a:solidFill>
                  <a:srgbClr val="FFFF00"/>
                </a:solidFill>
                <a:latin typeface="Calibri" pitchFamily="34" charset="0"/>
              </a:rPr>
              <a:t>Выбравшись на лед, распластайтесь на нем </a:t>
            </a:r>
            <a:r>
              <a:rPr lang="ru-RU">
                <a:latin typeface="Calibri" pitchFamily="34" charset="0"/>
              </a:rPr>
              <a:t>и ползите вперед, не пытаясь подняться на ноги. </a:t>
            </a:r>
          </a:p>
          <a:p>
            <a:r>
              <a:rPr lang="ru-RU">
                <a:latin typeface="Calibri" pitchFamily="34" charset="0"/>
              </a:rPr>
              <a:t>9. Ближе к берегу, где лед крепче, повернитесь на бок и перекатывайтесь в сторону берега. </a:t>
            </a:r>
          </a:p>
          <a:p>
            <a:r>
              <a:rPr lang="ru-RU">
                <a:latin typeface="Calibri" pitchFamily="34" charset="0"/>
              </a:rPr>
              <a:t>10. </a:t>
            </a:r>
            <a:r>
              <a:rPr lang="ru-RU">
                <a:solidFill>
                  <a:srgbClr val="FF0000"/>
                </a:solidFill>
                <a:latin typeface="Calibri" pitchFamily="34" charset="0"/>
              </a:rPr>
              <a:t>Выбравшись на берег, не останавливайтесь, чтобы не замерзнуть окончательно. Бегом добирайтесь до ближайшего теплого помещения.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2286000" y="1858963"/>
            <a:ext cx="4572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2060"/>
                </a:solidFill>
                <a:latin typeface="Calibri" pitchFamily="34" charset="0"/>
              </a:rPr>
              <a:t>1. Оценка обстановки и ее опасности для оказывающего помощь.</a:t>
            </a:r>
          </a:p>
          <a:p>
            <a:r>
              <a:rPr lang="ru-RU" sz="2000">
                <a:solidFill>
                  <a:srgbClr val="002060"/>
                </a:solidFill>
                <a:latin typeface="Calibri" pitchFamily="34" charset="0"/>
              </a:rPr>
              <a:t>2. Прекращение действия травмирующего фактора (извлечение пострадавшего из полыньи (проруби)).</a:t>
            </a:r>
          </a:p>
          <a:p>
            <a:r>
              <a:rPr lang="ru-RU" sz="2000">
                <a:solidFill>
                  <a:srgbClr val="002060"/>
                </a:solidFill>
                <a:latin typeface="Calibri" pitchFamily="34" charset="0"/>
              </a:rPr>
              <a:t>3. Оценка состояния пострадавшего.</a:t>
            </a:r>
          </a:p>
          <a:p>
            <a:r>
              <a:rPr lang="ru-RU" sz="2000">
                <a:solidFill>
                  <a:srgbClr val="002060"/>
                </a:solidFill>
                <a:latin typeface="Calibri" pitchFamily="34" charset="0"/>
              </a:rPr>
              <a:t>4. Оказание медицинской помощи.</a:t>
            </a:r>
          </a:p>
          <a:p>
            <a:r>
              <a:rPr lang="ru-RU" sz="2000">
                <a:solidFill>
                  <a:srgbClr val="002060"/>
                </a:solidFill>
                <a:latin typeface="Calibri" pitchFamily="34" charset="0"/>
              </a:rPr>
              <a:t>5. Доставка пострадавшего в лечебное учреждение.</a:t>
            </a:r>
          </a:p>
        </p:txBody>
      </p:sp>
      <p:sp>
        <p:nvSpPr>
          <p:cNvPr id="19459" name="Прямоугольник 2"/>
          <p:cNvSpPr>
            <a:spLocks noChangeArrowheads="1"/>
          </p:cNvSpPr>
          <p:nvPr/>
        </p:nvSpPr>
        <p:spPr bwMode="auto">
          <a:xfrm>
            <a:off x="2286000" y="357188"/>
            <a:ext cx="457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FFFF00"/>
                </a:solidFill>
                <a:latin typeface="Calibri" pitchFamily="34" charset="0"/>
              </a:rPr>
              <a:t>Первая помощь провалившемуся под лед включает следующие этапы:</a:t>
            </a:r>
          </a:p>
        </p:txBody>
      </p:sp>
      <p:pic>
        <p:nvPicPr>
          <p:cNvPr id="19460" name="Picture 2" descr="Картинка 138 из 79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500063"/>
            <a:ext cx="2143125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4" descr="http://im0-tub-ru.yandex.net/i?id=270144732-01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75" y="4714875"/>
            <a:ext cx="2857500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2571750" y="2928938"/>
            <a:ext cx="4518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7030A0"/>
                </a:solidFill>
                <a:latin typeface="Calibri" pitchFamily="34" charset="0"/>
              </a:rPr>
              <a:t>Использованы рисунки и фото с сайтов:</a:t>
            </a:r>
          </a:p>
        </p:txBody>
      </p:sp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3344863" y="3244850"/>
            <a:ext cx="24542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  <a:hlinkClick r:id="rId2"/>
              </a:rPr>
              <a:t>http://images.yandex.ru</a:t>
            </a:r>
            <a:endParaRPr lang="ru-RU">
              <a:latin typeface="Calibri" pitchFamily="34" charset="0"/>
            </a:endParaRPr>
          </a:p>
        </p:txBody>
      </p:sp>
      <p:sp>
        <p:nvSpPr>
          <p:cNvPr id="20485" name="Прямоугольник 5"/>
          <p:cNvSpPr>
            <a:spLocks noChangeArrowheads="1"/>
          </p:cNvSpPr>
          <p:nvPr/>
        </p:nvSpPr>
        <p:spPr bwMode="auto">
          <a:xfrm>
            <a:off x="3143250" y="3643313"/>
            <a:ext cx="2770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  <a:hlinkClick r:id="rId3"/>
              </a:rPr>
              <a:t>http://www.pskovfishing.ru</a:t>
            </a:r>
            <a:endParaRPr lang="ru-RU">
              <a:latin typeface="Calibri" pitchFamily="34" charset="0"/>
            </a:endParaRPr>
          </a:p>
        </p:txBody>
      </p:sp>
      <p:sp>
        <p:nvSpPr>
          <p:cNvPr id="20486" name="Прямоугольник 5"/>
          <p:cNvSpPr>
            <a:spLocks noChangeArrowheads="1"/>
          </p:cNvSpPr>
          <p:nvPr/>
        </p:nvSpPr>
        <p:spPr bwMode="auto">
          <a:xfrm>
            <a:off x="2500313" y="4071938"/>
            <a:ext cx="4403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  <a:hlinkClick r:id="rId4"/>
              </a:rPr>
              <a:t>http://gims27.narod.ru/foto_gal/MCHS-1.jpg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school-1981.ru/pamyatki/ic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1714500"/>
            <a:ext cx="3786187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357188" y="285750"/>
            <a:ext cx="6605587" cy="409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FFFF00"/>
                </a:solidFill>
                <a:latin typeface="Calibri" pitchFamily="34" charset="0"/>
              </a:rPr>
              <a:t>1.Осенний лёд до наступления</a:t>
            </a:r>
          </a:p>
          <a:p>
            <a:r>
              <a:rPr lang="ru-RU" sz="2000">
                <a:solidFill>
                  <a:srgbClr val="FFFF00"/>
                </a:solidFill>
                <a:latin typeface="Calibri" pitchFamily="34" charset="0"/>
              </a:rPr>
              <a:t> устойчивых морозов обычно не</a:t>
            </a:r>
          </a:p>
          <a:p>
            <a:r>
              <a:rPr lang="ru-RU" sz="2000">
                <a:solidFill>
                  <a:srgbClr val="FFFF00"/>
                </a:solidFill>
                <a:latin typeface="Calibri" pitchFamily="34" charset="0"/>
              </a:rPr>
              <a:t> прочен.Ещё быстрей ледяной покров разрушается весной</a:t>
            </a:r>
          </a:p>
          <a:p>
            <a:pPr>
              <a:buFontTx/>
              <a:buChar char="-"/>
            </a:pPr>
            <a:r>
              <a:rPr lang="ru-RU" sz="2000">
                <a:solidFill>
                  <a:srgbClr val="FFFF00"/>
                </a:solidFill>
                <a:latin typeface="Calibri" pitchFamily="34" charset="0"/>
              </a:rPr>
              <a:t>его подтачивает снизу усиливающее течение.</a:t>
            </a:r>
          </a:p>
          <a:p>
            <a:endParaRPr lang="ru-RU" sz="2000">
              <a:solidFill>
                <a:srgbClr val="FF0000"/>
              </a:solidFill>
              <a:latin typeface="Calibri" pitchFamily="34" charset="0"/>
            </a:endParaRPr>
          </a:p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2.</a:t>
            </a:r>
            <a:r>
              <a:rPr lang="ru-RU" sz="2000" u="sng">
                <a:solidFill>
                  <a:srgbClr val="FF0000"/>
                </a:solidFill>
                <a:latin typeface="Calibri" pitchFamily="34" charset="0"/>
              </a:rPr>
              <a:t>Переправляться по льду в это время </a:t>
            </a:r>
          </a:p>
          <a:p>
            <a:r>
              <a:rPr lang="ru-RU" sz="2000" u="sng">
                <a:solidFill>
                  <a:srgbClr val="FF0000"/>
                </a:solidFill>
                <a:latin typeface="Calibri" pitchFamily="34" charset="0"/>
              </a:rPr>
              <a:t>нельзя!!!</a:t>
            </a:r>
          </a:p>
          <a:p>
            <a:r>
              <a:rPr lang="ru-RU" sz="2000">
                <a:latin typeface="Calibri" pitchFamily="34" charset="0"/>
              </a:rPr>
              <a:t>Переходить по льду нужно по </a:t>
            </a:r>
          </a:p>
          <a:p>
            <a:r>
              <a:rPr lang="ru-RU" sz="2000">
                <a:latin typeface="Calibri" pitchFamily="34" charset="0"/>
              </a:rPr>
              <a:t>оборудованным переправам, но если их нет,</a:t>
            </a:r>
          </a:p>
          <a:p>
            <a:r>
              <a:rPr lang="ru-RU" sz="2000">
                <a:latin typeface="Calibri" pitchFamily="34" charset="0"/>
              </a:rPr>
              <a:t> то прежде, чем двигаться по льду, надо</a:t>
            </a:r>
          </a:p>
          <a:p>
            <a:r>
              <a:rPr lang="ru-RU" sz="2000">
                <a:latin typeface="Calibri" pitchFamily="34" charset="0"/>
              </a:rPr>
              <a:t> убедиться в его прочности.</a:t>
            </a:r>
            <a:endParaRPr lang="ru-RU" sz="2000">
              <a:solidFill>
                <a:srgbClr val="FF0000"/>
              </a:solidFill>
              <a:latin typeface="Calibri" pitchFamily="34" charset="0"/>
            </a:endParaRPr>
          </a:p>
          <a:p>
            <a:endParaRPr lang="ru-RU" sz="2000">
              <a:solidFill>
                <a:srgbClr val="FF0000"/>
              </a:solidFill>
              <a:latin typeface="Calibri" pitchFamily="34" charset="0"/>
            </a:endParaRPr>
          </a:p>
          <a:p>
            <a:endParaRPr lang="ru-RU" sz="200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chool-1981.ru/pamyatki/ic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1714500"/>
            <a:ext cx="23812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4" descr="Картинка 3 из 9895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313" y="1357313"/>
            <a:ext cx="30003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Прямоугольник 3"/>
          <p:cNvSpPr>
            <a:spLocks noChangeArrowheads="1"/>
          </p:cNvSpPr>
          <p:nvPr/>
        </p:nvSpPr>
        <p:spPr bwMode="auto">
          <a:xfrm>
            <a:off x="642938" y="428625"/>
            <a:ext cx="8358187" cy="424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3.Безопасный переход по льду возможен при толщине льда не </a:t>
            </a:r>
            <a:r>
              <a:rPr lang="en-US" b="1">
                <a:solidFill>
                  <a:srgbClr val="FF0000"/>
                </a:solidFill>
                <a:latin typeface="Calibri" pitchFamily="34" charset="0"/>
              </a:rPr>
              <a:t>&lt;</a:t>
            </a: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 7см</a:t>
            </a:r>
            <a:r>
              <a:rPr lang="ru-RU">
                <a:latin typeface="Calibri" pitchFamily="34" charset="0"/>
              </a:rPr>
              <a:t>,причём</a:t>
            </a:r>
          </a:p>
          <a:p>
            <a:r>
              <a:rPr lang="ru-RU">
                <a:latin typeface="Calibri" pitchFamily="34" charset="0"/>
              </a:rPr>
              <a:t> люди должны идти на расстоянии </a:t>
            </a:r>
            <a:r>
              <a:rPr lang="ru-RU" b="1">
                <a:solidFill>
                  <a:srgbClr val="FF0000"/>
                </a:solidFill>
                <a:latin typeface="Calibri" pitchFamily="34" charset="0"/>
              </a:rPr>
              <a:t>5-6</a:t>
            </a:r>
            <a:r>
              <a:rPr lang="ru-RU">
                <a:latin typeface="Calibri" pitchFamily="34" charset="0"/>
              </a:rPr>
              <a:t> метров</a:t>
            </a:r>
            <a:r>
              <a:rPr lang="en-US">
                <a:latin typeface="Calibri" pitchFamily="34" charset="0"/>
              </a:rPr>
              <a:t> </a:t>
            </a:r>
            <a:r>
              <a:rPr lang="ru-RU">
                <a:latin typeface="Calibri" pitchFamily="34" charset="0"/>
              </a:rPr>
              <a:t>друг от друга. Такую же дистанцию надо соблюдать при встречном движении.</a:t>
            </a:r>
          </a:p>
          <a:p>
            <a:endParaRPr lang="ru-RU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4.Если  собралась группа из 4-5 человек, то</a:t>
            </a:r>
          </a:p>
          <a:p>
            <a:r>
              <a:rPr lang="ru-RU">
                <a:latin typeface="Calibri" pitchFamily="34" charset="0"/>
              </a:rPr>
              <a:t> передвигаться можно по льду, толщина</a:t>
            </a:r>
          </a:p>
          <a:p>
            <a:r>
              <a:rPr lang="ru-RU">
                <a:latin typeface="Calibri" pitchFamily="34" charset="0"/>
              </a:rPr>
              <a:t> которого </a:t>
            </a:r>
            <a:r>
              <a:rPr lang="ru-RU">
                <a:solidFill>
                  <a:srgbClr val="FF0000"/>
                </a:solidFill>
                <a:latin typeface="Calibri" pitchFamily="34" charset="0"/>
              </a:rPr>
              <a:t>не </a:t>
            </a:r>
            <a:r>
              <a:rPr lang="en-US">
                <a:solidFill>
                  <a:srgbClr val="FF0000"/>
                </a:solidFill>
                <a:latin typeface="Calibri" pitchFamily="34" charset="0"/>
              </a:rPr>
              <a:t>&lt;15</a:t>
            </a:r>
            <a:r>
              <a:rPr lang="ru-RU">
                <a:solidFill>
                  <a:srgbClr val="FF0000"/>
                </a:solidFill>
                <a:latin typeface="Calibri" pitchFamily="34" charset="0"/>
              </a:rPr>
              <a:t>см</a:t>
            </a:r>
            <a:r>
              <a:rPr lang="ru-RU">
                <a:latin typeface="Calibri" pitchFamily="34" charset="0"/>
              </a:rPr>
              <a:t>.</a:t>
            </a:r>
          </a:p>
        </p:txBody>
      </p:sp>
      <p:pic>
        <p:nvPicPr>
          <p:cNvPr id="4101" name="Picture 6" descr="Картинка 0 из 9976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63" y="4500563"/>
            <a:ext cx="2786062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Прямоугольник 5"/>
          <p:cNvSpPr>
            <a:spLocks noChangeArrowheads="1"/>
          </p:cNvSpPr>
          <p:nvPr/>
        </p:nvSpPr>
        <p:spPr bwMode="auto">
          <a:xfrm>
            <a:off x="3500438" y="6215063"/>
            <a:ext cx="24542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alibri" pitchFamily="34" charset="0"/>
                <a:hlinkClick r:id="rId5"/>
              </a:rPr>
              <a:t>http://images.yandex.ru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 rot="10800000" flipV="1">
            <a:off x="571500" y="392113"/>
            <a:ext cx="85725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5.Во всех случаях, прежде чем сойти с берега на лёд, необходимо внимательно осмотреться, наметить маршрут движения , выбирая безопасные места. Лучше всего идти по проложенной тропе. </a:t>
            </a:r>
            <a:r>
              <a:rPr lang="ru-RU" sz="20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Опасно выходить на лёд при оттепели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следует спускаться на лёд в незнакомых местах, особенно с обрывов.    </a:t>
            </a:r>
            <a:endParaRPr lang="ru-RU" sz="2000">
              <a:solidFill>
                <a:srgbClr val="FF0000"/>
              </a:solidFill>
            </a:endParaRPr>
          </a:p>
          <a:p>
            <a:pPr algn="just" eaLnBrk="0" hangingPunct="0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pic>
        <p:nvPicPr>
          <p:cNvPr id="5123" name="Picture 2" descr="Картинка 6 из 682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63" y="2143125"/>
            <a:ext cx="750093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214313" y="142875"/>
            <a:ext cx="4857750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/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6.При движении по льду следует быть осторожным, внимательно следить за поверхностью льда, обходить опасные и подозрительные места. </a:t>
            </a:r>
            <a:r>
              <a:rPr lang="ru-RU" sz="2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Особенно осторожным нужно быть в местах, где быстрое течение, вблизи выступающих на поверхность кустов, осоки, травы , где ручьи впадают в водоёмы,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выходят родники и вливаются тёплые сточные воды промышленных предприятий, где ведётся заготовка льда и т.п. </a:t>
            </a:r>
          </a:p>
        </p:txBody>
      </p:sp>
      <p:pic>
        <p:nvPicPr>
          <p:cNvPr id="6147" name="Picture 6" descr="Картинка 0 из 9976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4214813"/>
            <a:ext cx="2786062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Прямоугольник 4"/>
          <p:cNvSpPr>
            <a:spLocks noChangeArrowheads="1"/>
          </p:cNvSpPr>
          <p:nvPr/>
        </p:nvSpPr>
        <p:spPr bwMode="auto">
          <a:xfrm>
            <a:off x="1143000" y="4786313"/>
            <a:ext cx="4572000" cy="1323975"/>
          </a:xfrm>
          <a:prstGeom prst="rect">
            <a:avLst/>
          </a:prstGeom>
          <a:noFill/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Безопаснее всего переходить по прозрачному с зеленоватым, голубоватым  оттенком льду толщиной не менее 7 см.</a:t>
            </a:r>
            <a:endParaRPr lang="ru-RU" sz="2000">
              <a:latin typeface="Calibri" pitchFamily="34" charset="0"/>
            </a:endParaRPr>
          </a:p>
        </p:txBody>
      </p:sp>
      <p:pic>
        <p:nvPicPr>
          <p:cNvPr id="6149" name="Picture 2" descr="http://im3-tub-ru.yandex.net/i?id=372709211-47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642938"/>
            <a:ext cx="2786062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0" name="Прямоугольник 6"/>
          <p:cNvSpPr>
            <a:spLocks noChangeArrowheads="1"/>
          </p:cNvSpPr>
          <p:nvPr/>
        </p:nvSpPr>
        <p:spPr bwMode="auto">
          <a:xfrm>
            <a:off x="642938" y="3643313"/>
            <a:ext cx="4572000" cy="923925"/>
          </a:xfrm>
          <a:prstGeom prst="rect">
            <a:avLst/>
          </a:prstGeom>
          <a:noFill/>
          <a:ln w="9525">
            <a:solidFill>
              <a:srgbClr val="FFFF00"/>
            </a:solidFill>
            <a:prstDash val="lgDash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Следует остерегаться площадок, покрытых толстым слоем снега - под снегом лёд всегда тоньше, чем на открытом месте. </a:t>
            </a:r>
            <a:endParaRPr lang="ru-RU">
              <a:solidFill>
                <a:srgbClr val="FFFF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357313" y="714375"/>
            <a:ext cx="7597775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>
                <a:solidFill>
                  <a:srgbClr val="FF0000"/>
                </a:solidFill>
                <a:latin typeface="Calibri" pitchFamily="34" charset="0"/>
              </a:rPr>
              <a:t>7.Проверять толщину льда ударом ноги </a:t>
            </a:r>
            <a:r>
              <a:rPr lang="ru-RU" sz="2000" b="1">
                <a:solidFill>
                  <a:srgbClr val="FF0000"/>
                </a:solidFill>
                <a:latin typeface="Calibri" pitchFamily="34" charset="0"/>
              </a:rPr>
              <a:t>категорически запрещено!</a:t>
            </a:r>
          </a:p>
          <a:p>
            <a:r>
              <a:rPr lang="ru-RU" sz="2000" b="1">
                <a:solidFill>
                  <a:srgbClr val="FFFF00"/>
                </a:solidFill>
                <a:latin typeface="Calibri" pitchFamily="34" charset="0"/>
              </a:rPr>
              <a:t>-Ударами можно проверять прочность льда лишь с помощью</a:t>
            </a:r>
          </a:p>
          <a:p>
            <a:r>
              <a:rPr lang="ru-RU" sz="2000" b="1">
                <a:solidFill>
                  <a:srgbClr val="FFFF00"/>
                </a:solidFill>
                <a:latin typeface="Calibri" pitchFamily="34" charset="0"/>
              </a:rPr>
              <a:t> пешни или палки.</a:t>
            </a:r>
          </a:p>
          <a:p>
            <a:r>
              <a:rPr lang="ru-RU" sz="2000">
                <a:latin typeface="Calibri" pitchFamily="34" charset="0"/>
              </a:rPr>
              <a:t>- Если после первого удара лёд пробивается и на нём появляется</a:t>
            </a:r>
          </a:p>
          <a:p>
            <a:r>
              <a:rPr lang="ru-RU" sz="2000">
                <a:latin typeface="Calibri" pitchFamily="34" charset="0"/>
              </a:rPr>
              <a:t> вода, нужно немедленно остановиться и идти обратно по следам.</a:t>
            </a:r>
          </a:p>
          <a:p>
            <a:r>
              <a:rPr lang="ru-RU" sz="2000">
                <a:latin typeface="Calibri" pitchFamily="34" charset="0"/>
              </a:rPr>
              <a:t> </a:t>
            </a:r>
            <a:r>
              <a:rPr lang="ru-RU" sz="2000">
                <a:solidFill>
                  <a:srgbClr val="002060"/>
                </a:solidFill>
                <a:latin typeface="Calibri" pitchFamily="34" charset="0"/>
              </a:rPr>
              <a:t>Первые шаги на обратном пути надо делать</a:t>
            </a:r>
          </a:p>
          <a:p>
            <a:r>
              <a:rPr lang="ru-RU" sz="2000">
                <a:solidFill>
                  <a:srgbClr val="002060"/>
                </a:solidFill>
                <a:latin typeface="Calibri" pitchFamily="34" charset="0"/>
              </a:rPr>
              <a:t> не отрывая подошвы от льда. </a:t>
            </a:r>
            <a:endParaRPr lang="ru-RU" sz="2000" b="1">
              <a:solidFill>
                <a:srgbClr val="002060"/>
              </a:solidFill>
              <a:latin typeface="Calibri" pitchFamily="34" charset="0"/>
            </a:endParaRPr>
          </a:p>
          <a:p>
            <a:endParaRPr lang="ru-RU" sz="2000" b="1">
              <a:solidFill>
                <a:srgbClr val="FFFF00"/>
              </a:solidFill>
              <a:latin typeface="Calibri" pitchFamily="34" charset="0"/>
            </a:endParaRPr>
          </a:p>
          <a:p>
            <a:endParaRPr lang="ru-RU" sz="2000" b="1">
              <a:solidFill>
                <a:srgbClr val="FFFF00"/>
              </a:solidFill>
              <a:latin typeface="Calibri" pitchFamily="34" charset="0"/>
            </a:endParaRPr>
          </a:p>
          <a:p>
            <a:endParaRPr lang="ru-RU" sz="2000">
              <a:solidFill>
                <a:srgbClr val="FFFF00"/>
              </a:solidFill>
              <a:latin typeface="Calibri" pitchFamily="34" charset="0"/>
            </a:endParaRPr>
          </a:p>
        </p:txBody>
      </p:sp>
      <p:pic>
        <p:nvPicPr>
          <p:cNvPr id="7171" name="Picture 4" descr="http://vasilich-k.narod.ru/prorub_f/2011potop/z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3071813"/>
            <a:ext cx="37211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Прямоугольник 4"/>
          <p:cNvSpPr>
            <a:spLocks noChangeArrowheads="1"/>
          </p:cNvSpPr>
          <p:nvPr/>
        </p:nvSpPr>
        <p:spPr bwMode="auto">
          <a:xfrm>
            <a:off x="785813" y="6286500"/>
            <a:ext cx="14954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>
                <a:latin typeface="Calibri" pitchFamily="34" charset="0"/>
                <a:hlinkClick r:id="rId3"/>
              </a:rPr>
              <a:t>http://vasilich-k.narod.ru</a:t>
            </a:r>
            <a:endParaRPr lang="ru-RU" sz="1000">
              <a:latin typeface="Calibri" pitchFamily="34" charset="0"/>
            </a:endParaRPr>
          </a:p>
        </p:txBody>
      </p:sp>
      <p:pic>
        <p:nvPicPr>
          <p:cNvPr id="7173" name="Picture 6" descr="http://im3-tub-ru.yandex.net/i?id=529011379-11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1000125"/>
            <a:ext cx="11525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2857500" y="3214688"/>
            <a:ext cx="607218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8. Пользоваться на водоемах площадками для катания на коньках разрешается после тщательной проверки прочности льда, толщина которого должна быть не </a:t>
            </a:r>
            <a:r>
              <a:rPr lang="ru-RU" sz="2000">
                <a:solidFill>
                  <a:srgbClr val="FFFF00"/>
                </a:solidFill>
                <a:latin typeface="Calibri" pitchFamily="34" charset="0"/>
              </a:rPr>
              <a:t>менее 12 см</a:t>
            </a:r>
            <a:r>
              <a:rPr lang="ru-RU" sz="2000">
                <a:latin typeface="Calibri" pitchFamily="34" charset="0"/>
              </a:rPr>
              <a:t>, а при массовом катании - </a:t>
            </a:r>
            <a:r>
              <a:rPr lang="ru-RU" sz="2000">
                <a:solidFill>
                  <a:srgbClr val="FFFF00"/>
                </a:solidFill>
                <a:latin typeface="Calibri" pitchFamily="34" charset="0"/>
              </a:rPr>
              <a:t>не менее 25 см.</a:t>
            </a:r>
          </a:p>
        </p:txBody>
      </p:sp>
      <p:pic>
        <p:nvPicPr>
          <p:cNvPr id="8195" name="Picture 2" descr="http://im2-tub-ru.yandex.net/i?id=184478308-42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142875"/>
            <a:ext cx="4143375" cy="297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 descr="http://im6-tub-ru.yandex.net/i?id=19204738-02-16f-4054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4714875"/>
            <a:ext cx="1285875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Прямоугольник 4"/>
          <p:cNvSpPr>
            <a:spLocks noChangeArrowheads="1"/>
          </p:cNvSpPr>
          <p:nvPr/>
        </p:nvSpPr>
        <p:spPr bwMode="auto">
          <a:xfrm>
            <a:off x="285750" y="5214938"/>
            <a:ext cx="4572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rgbClr val="FFFF00"/>
                </a:solidFill>
                <a:latin typeface="Calibri" pitchFamily="34" charset="0"/>
              </a:rPr>
              <a:t>Опасно ходить и кататься на льду в ночное время и особенно в незнакомых местах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357188" y="3429000"/>
            <a:ext cx="7358062" cy="2554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    9. </a:t>
            </a:r>
            <a:r>
              <a:rPr lang="ru-RU" sz="2000">
                <a:solidFill>
                  <a:srgbClr val="FFFF00"/>
                </a:solidFill>
                <a:latin typeface="Calibri" pitchFamily="34" charset="0"/>
              </a:rPr>
              <a:t>При переходе водоема по льду на лыжах рекомендуется пользоваться проложенной лыжней</a:t>
            </a:r>
            <a:r>
              <a:rPr lang="ru-RU" sz="2000">
                <a:latin typeface="Calibri" pitchFamily="34" charset="0"/>
              </a:rPr>
              <a:t>, а при ее отсутствии, прежде чем двигаться по целине, </a:t>
            </a:r>
            <a:r>
              <a:rPr lang="ru-RU" sz="2000">
                <a:solidFill>
                  <a:srgbClr val="FFFF00"/>
                </a:solidFill>
                <a:latin typeface="Calibri" pitchFamily="34" charset="0"/>
              </a:rPr>
              <a:t>следует отстегнуть крепление лыж и снять петли лыжных палок с кистей рук.</a:t>
            </a:r>
            <a:r>
              <a:rPr lang="ru-RU" sz="2000">
                <a:latin typeface="Calibri" pitchFamily="34" charset="0"/>
              </a:rPr>
              <a:t> </a:t>
            </a:r>
            <a:r>
              <a:rPr lang="ru-RU" sz="2000">
                <a:solidFill>
                  <a:srgbClr val="002060"/>
                </a:solidFill>
                <a:latin typeface="Calibri" pitchFamily="34" charset="0"/>
              </a:rPr>
              <a:t>Рюкзак или ранец необходимо взять на одно плечо.</a:t>
            </a:r>
          </a:p>
          <a:p>
            <a:r>
              <a:rPr lang="ru-RU" sz="2000">
                <a:solidFill>
                  <a:srgbClr val="FFFF00"/>
                </a:solidFill>
                <a:latin typeface="Calibri" pitchFamily="34" charset="0"/>
              </a:rPr>
              <a:t>Расстояние между лыжниками должно быть 5-6 метров. </a:t>
            </a:r>
            <a:r>
              <a:rPr lang="ru-RU" sz="2000">
                <a:latin typeface="Calibri" pitchFamily="34" charset="0"/>
              </a:rPr>
              <a:t>Во время движения лыжник, идущий первым, ударами палок проверяет прочность льда и следит за его состоянием.</a:t>
            </a:r>
          </a:p>
        </p:txBody>
      </p:sp>
      <p:pic>
        <p:nvPicPr>
          <p:cNvPr id="9219" name="Picture 2" descr="http://im6-tub-ru.yandex.net/i?id=84976681-39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285750"/>
            <a:ext cx="48577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im7-tub-ru.yandex.net/i?id=92290344-15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" y="357188"/>
            <a:ext cx="3214688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Прямоугольник 2"/>
          <p:cNvSpPr>
            <a:spLocks noChangeArrowheads="1"/>
          </p:cNvSpPr>
          <p:nvPr/>
        </p:nvSpPr>
        <p:spPr bwMode="auto">
          <a:xfrm>
            <a:off x="1714500" y="2928938"/>
            <a:ext cx="1579563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100">
                <a:latin typeface="Calibri" pitchFamily="34" charset="0"/>
                <a:hlinkClick r:id="rId3"/>
              </a:rPr>
              <a:t>http://images.yandex.ru</a:t>
            </a:r>
            <a:endParaRPr lang="ru-RU" sz="1100">
              <a:latin typeface="Calibri" pitchFamily="34" charset="0"/>
            </a:endParaRPr>
          </a:p>
        </p:txBody>
      </p:sp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3571875" y="714375"/>
            <a:ext cx="507206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10.Во время подледного лова рыбы нельзя пробивать много лунок на ограниченной площади и собираться большими группами.</a:t>
            </a:r>
          </a:p>
          <a:p>
            <a:r>
              <a:rPr lang="ru-RU" sz="2000">
                <a:latin typeface="Calibri" pitchFamily="34" charset="0"/>
              </a:rPr>
              <a:t>   </a:t>
            </a:r>
          </a:p>
        </p:txBody>
      </p:sp>
      <p:sp>
        <p:nvSpPr>
          <p:cNvPr id="10245" name="Прямоугольник 4"/>
          <p:cNvSpPr>
            <a:spLocks noChangeArrowheads="1"/>
          </p:cNvSpPr>
          <p:nvPr/>
        </p:nvSpPr>
        <p:spPr bwMode="auto">
          <a:xfrm>
            <a:off x="285750" y="4214813"/>
            <a:ext cx="4572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Каждому рыболову рекомендуется иметь спасательное средство в виде шнура длиной 12- 15 метров, на одном конце которого должен быть закреплен груз весом 400-500 граммов, а на другом - изготовлена петля.</a:t>
            </a:r>
          </a:p>
        </p:txBody>
      </p:sp>
      <p:pic>
        <p:nvPicPr>
          <p:cNvPr id="10246" name="Picture 4" descr="http://im7-tub-ru.yandex.net/i?id=300760479-51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63" y="2622550"/>
            <a:ext cx="2571750" cy="273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 стрелкой 7"/>
          <p:cNvCxnSpPr/>
          <p:nvPr/>
        </p:nvCxnSpPr>
        <p:spPr>
          <a:xfrm flipV="1">
            <a:off x="4929188" y="3929063"/>
            <a:ext cx="1214437" cy="5000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0248" name="Picture 8" descr="http://im3-tub-ru.yandex.net/i?id=61255261-26-7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88" y="2149475"/>
            <a:ext cx="2428875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225</TotalTime>
  <Words>1250</Words>
  <Application>Microsoft Office PowerPoint</Application>
  <PresentationFormat>Экран (4:3)</PresentationFormat>
  <Paragraphs>93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ПАМЯТКА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МОУ "Горютинская СОШ"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</dc:title>
  <dc:creator>Попов А. С.</dc:creator>
  <cp:lastModifiedBy>Alena</cp:lastModifiedBy>
  <cp:revision>58</cp:revision>
  <dcterms:created xsi:type="dcterms:W3CDTF">2011-12-19T14:44:30Z</dcterms:created>
  <dcterms:modified xsi:type="dcterms:W3CDTF">2017-12-06T14:38:02Z</dcterms:modified>
</cp:coreProperties>
</file>