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134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1DB62AB6-556E-4DB5-9086-26A0071E00FC}" type="datetimeFigureOut">
              <a:rPr lang="ru-RU"/>
              <a:pPr>
                <a:defRPr/>
              </a:pPr>
              <a:t>22.04.2023</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04C8D1CD-635E-4102-98B9-714849345CD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F20C2C08-F5B0-43E6-B857-0AFAC4C00D28}" type="datetimeFigureOut">
              <a:rPr lang="ru-RU"/>
              <a:pPr>
                <a:defRPr/>
              </a:pPr>
              <a:t>22.04.2023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1AB04A7-AC4E-4332-9A7E-490A59C4E17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54E9267-4E24-442D-AA69-D4D89DAFB218}" type="datetimeFigureOut">
              <a:rPr lang="ru-RU"/>
              <a:pPr>
                <a:defRPr/>
              </a:pPr>
              <a:t>22.04.2023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D83F767-3C98-40DD-948E-1832B2C002F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0A1E2111-A746-49E8-9499-D5F02287A14F}" type="datetimeFigureOut">
              <a:rPr lang="ru-RU"/>
              <a:pPr>
                <a:defRPr/>
              </a:pPr>
              <a:t>22.04.2023</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E8837AB6-53BC-480F-B8E4-B8B2D7E5E99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523C9170-E9A8-4462-84D6-2D5DD15E22F3}" type="datetimeFigureOut">
              <a:rPr lang="ru-RU"/>
              <a:pPr>
                <a:defRPr/>
              </a:pPr>
              <a:t>22.04.2023</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FE9313A1-FBB5-4A4D-8532-925A86FED18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8F6C6167-71A2-4C22-853C-088E96CD9461}" type="datetimeFigureOut">
              <a:rPr lang="ru-RU"/>
              <a:pPr>
                <a:defRPr/>
              </a:pPr>
              <a:t>22.04.2023</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1B581375-4DE1-48D1-A0FC-42CA50E0BD7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0ADE72A1-D880-4727-BDC2-F2A624F27F17}" type="datetimeFigureOut">
              <a:rPr lang="ru-RU"/>
              <a:pPr>
                <a:defRPr/>
              </a:pPr>
              <a:t>22.04.2023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4CCB6AC-261F-4F41-9363-0B261D9D642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103CB1CF-52B7-4EAD-8950-A7D10947E0FA}" type="datetimeFigureOut">
              <a:rPr lang="ru-RU"/>
              <a:pPr>
                <a:defRPr/>
              </a:pPr>
              <a:t>22.04.2023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C9349AB3-E873-4808-8627-F27CFF2057B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0EEA18-6379-4F27-99FA-D96381E10DFE}" type="datetimeFigureOut">
              <a:rPr lang="ru-RU"/>
              <a:pPr>
                <a:defRPr/>
              </a:pPr>
              <a:t>22.04.2023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D458F7A9-9EC7-4408-A159-8B8A5312715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C66949B4-6835-4CFD-8E01-6096787A167E}" type="datetimeFigureOut">
              <a:rPr lang="ru-RU"/>
              <a:pPr>
                <a:defRPr/>
              </a:pPr>
              <a:t>22.04.2023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E2F5737-3FB9-4656-A67A-3993380B383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E420C520-9A9A-42BE-B06C-69DBDEF5FE62}" type="datetimeFigureOut">
              <a:rPr lang="ru-RU"/>
              <a:pPr>
                <a:defRPr/>
              </a:pPr>
              <a:t>22.04.2023</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C0F635FB-B678-490B-9CDF-D8D4279010E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cs typeface="+mn-cs"/>
              </a:defRPr>
            </a:lvl1pPr>
          </a:lstStyle>
          <a:p>
            <a:pPr>
              <a:defRPr/>
            </a:pPr>
            <a:fld id="{220A7AD7-5FF9-4346-9D9D-EC896299222E}" type="datetimeFigureOut">
              <a:rPr lang="ru-RU"/>
              <a:pPr>
                <a:defRPr/>
              </a:pPr>
              <a:t>22.04.2023</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cs typeface="+mn-cs"/>
              </a:defRPr>
            </a:lvl1pPr>
          </a:lstStyle>
          <a:p>
            <a:pPr>
              <a:defRPr/>
            </a:pPr>
            <a:fld id="{FC601442-30C5-46AC-8330-58566780BD1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sz="2400"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Прямоугольник 1"/>
          <p:cNvSpPr>
            <a:spLocks noChangeArrowheads="1"/>
          </p:cNvSpPr>
          <p:nvPr/>
        </p:nvSpPr>
        <p:spPr bwMode="auto">
          <a:xfrm>
            <a:off x="-6373813" y="0"/>
            <a:ext cx="7200901" cy="579438"/>
          </a:xfrm>
          <a:prstGeom prst="rect">
            <a:avLst/>
          </a:prstGeom>
          <a:noFill/>
          <a:ln w="9525">
            <a:noFill/>
            <a:miter lim="800000"/>
            <a:headEnd/>
            <a:tailEnd/>
          </a:ln>
        </p:spPr>
        <p:txBody>
          <a:bodyPr>
            <a:spAutoFit/>
          </a:bodyPr>
          <a:lstStyle/>
          <a:p>
            <a:pPr algn="ctr"/>
            <a:endParaRPr lang="ru-RU" sz="3200" b="1">
              <a:latin typeface="Trebuchet MS" pitchFamily="34" charset="0"/>
            </a:endParaRPr>
          </a:p>
        </p:txBody>
      </p:sp>
      <p:pic>
        <p:nvPicPr>
          <p:cNvPr id="13315" name="Picture 6" descr="d2dc06b37a23c447c4416a94e93d695f"/>
          <p:cNvPicPr>
            <a:picLocks noChangeAspect="1" noChangeArrowheads="1"/>
          </p:cNvPicPr>
          <p:nvPr/>
        </p:nvPicPr>
        <p:blipFill>
          <a:blip r:embed="rId2"/>
          <a:srcRect/>
          <a:stretch>
            <a:fillRect/>
          </a:stretch>
        </p:blipFill>
        <p:spPr bwMode="auto">
          <a:xfrm>
            <a:off x="755650" y="476250"/>
            <a:ext cx="7561263" cy="56705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1"/>
          <p:cNvSpPr>
            <a:spLocks noChangeArrowheads="1"/>
          </p:cNvSpPr>
          <p:nvPr/>
        </p:nvSpPr>
        <p:spPr bwMode="auto">
          <a:xfrm>
            <a:off x="611188" y="528638"/>
            <a:ext cx="4105275" cy="4376737"/>
          </a:xfrm>
          <a:prstGeom prst="rect">
            <a:avLst/>
          </a:prstGeom>
          <a:noFill/>
          <a:ln w="9525">
            <a:noFill/>
            <a:miter lim="800000"/>
            <a:headEnd/>
            <a:tailEnd/>
          </a:ln>
        </p:spPr>
        <p:txBody>
          <a:bodyPr>
            <a:spAutoFit/>
          </a:bodyPr>
          <a:lstStyle/>
          <a:p>
            <a:pPr algn="ctr">
              <a:lnSpc>
                <a:spcPct val="115000"/>
              </a:lnSpc>
              <a:spcAft>
                <a:spcPts val="600"/>
              </a:spcAft>
            </a:pPr>
            <a:r>
              <a:rPr lang="ru-RU" b="1">
                <a:latin typeface="Calibri" pitchFamily="34" charset="0"/>
                <a:cs typeface="Times New Roman" pitchFamily="18" charset="0"/>
              </a:rPr>
              <a:t>Учим пользоваться зеркалом</a:t>
            </a:r>
            <a:endParaRPr lang="ru-RU" sz="1600">
              <a:latin typeface="Calibri" pitchFamily="34" charset="0"/>
              <a:ea typeface="Calibri" pitchFamily="34" charset="0"/>
              <a:cs typeface="Times New Roman" pitchFamily="18"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Знать, что такое зеркало и его функциональное назначение (причесываться перед зеркалом, рассматривать свою одежду и т. д.). </a:t>
            </a:r>
            <a:endParaRPr lang="ru-RU" sz="1600">
              <a:latin typeface="Calibri" pitchFamily="34" charset="0"/>
              <a:cs typeface="Calibri" pitchFamily="34"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Учить спокойно, с интересом рассматривать себя в зеркале, не трогая его руками. </a:t>
            </a:r>
            <a:endParaRPr lang="ru-RU" sz="1600">
              <a:latin typeface="Calibri" pitchFamily="34" charset="0"/>
              <a:cs typeface="Calibri" pitchFamily="34"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Подводить малыша к зеркалу, обращать его внимание на чистоту одежды и лица. </a:t>
            </a:r>
            <a:endParaRPr lang="ru-RU" sz="1600">
              <a:latin typeface="Calibri" pitchFamily="34" charset="0"/>
              <a:cs typeface="Calibri" pitchFamily="34" charset="0"/>
            </a:endParaRPr>
          </a:p>
          <a:p>
            <a:pPr algn="ctr">
              <a:lnSpc>
                <a:spcPct val="115000"/>
              </a:lnSpc>
              <a:spcAft>
                <a:spcPts val="1000"/>
              </a:spcAft>
            </a:pPr>
            <a:r>
              <a:rPr lang="ru-RU" b="1">
                <a:latin typeface="Times New Roman" pitchFamily="18" charset="0"/>
                <a:cs typeface="Calibri" pitchFamily="34" charset="0"/>
              </a:rPr>
              <a:t> </a:t>
            </a:r>
            <a:endParaRPr lang="ru-RU" sz="1600">
              <a:latin typeface="Calibri" pitchFamily="34" charset="0"/>
              <a:cs typeface="Calibri" pitchFamily="34" charset="0"/>
            </a:endParaRPr>
          </a:p>
        </p:txBody>
      </p:sp>
      <p:pic>
        <p:nvPicPr>
          <p:cNvPr id="22530" name="Picture 4" descr="https://thumbs.dreamstime.com/b/girl-combing-hair-theme-eps-vector-illustration-56980885.jpg"/>
          <p:cNvPicPr>
            <a:picLocks noChangeAspect="1" noChangeArrowheads="1"/>
          </p:cNvPicPr>
          <p:nvPr/>
        </p:nvPicPr>
        <p:blipFill>
          <a:blip r:embed="rId2"/>
          <a:srcRect/>
          <a:stretch>
            <a:fillRect/>
          </a:stretch>
        </p:blipFill>
        <p:spPr bwMode="auto">
          <a:xfrm>
            <a:off x="5076825" y="765175"/>
            <a:ext cx="3586163" cy="414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Прямоугольник 1"/>
          <p:cNvSpPr>
            <a:spLocks noChangeArrowheads="1"/>
          </p:cNvSpPr>
          <p:nvPr/>
        </p:nvSpPr>
        <p:spPr bwMode="auto">
          <a:xfrm>
            <a:off x="971550" y="393700"/>
            <a:ext cx="7272338" cy="5829300"/>
          </a:xfrm>
          <a:prstGeom prst="rect">
            <a:avLst/>
          </a:prstGeom>
          <a:noFill/>
          <a:ln w="9525">
            <a:noFill/>
            <a:miter lim="800000"/>
            <a:headEnd/>
            <a:tailEnd/>
          </a:ln>
        </p:spPr>
        <p:txBody>
          <a:bodyPr>
            <a:spAutoFit/>
          </a:bodyPr>
          <a:lstStyle/>
          <a:p>
            <a:pPr algn="ctr">
              <a:lnSpc>
                <a:spcPct val="115000"/>
              </a:lnSpc>
              <a:spcAft>
                <a:spcPts val="1000"/>
              </a:spcAft>
            </a:pPr>
            <a:r>
              <a:rPr lang="ru-RU" sz="1600" b="1">
                <a:latin typeface="Times New Roman" pitchFamily="18" charset="0"/>
                <a:ea typeface="Calibri" pitchFamily="34" charset="0"/>
                <a:cs typeface="Times New Roman" pitchFamily="18" charset="0"/>
              </a:rPr>
              <a:t>Первая младшая группа (от 2 до 3 лет).</a:t>
            </a:r>
            <a:endParaRPr lang="ru-RU" sz="1600">
              <a:latin typeface="Calibri" pitchFamily="34" charset="0"/>
              <a:ea typeface="Calibri" pitchFamily="34" charset="0"/>
              <a:cs typeface="Times New Roman" pitchFamily="18" charset="0"/>
            </a:endParaRPr>
          </a:p>
          <a:p>
            <a:pPr algn="just">
              <a:lnSpc>
                <a:spcPct val="115000"/>
              </a:lnSpc>
              <a:spcAft>
                <a:spcPts val="1000"/>
              </a:spcAft>
            </a:pPr>
            <a:r>
              <a:rPr lang="ru-RU" sz="1600">
                <a:solidFill>
                  <a:srgbClr val="000000"/>
                </a:solidFill>
                <a:latin typeface="Times New Roman" pitchFamily="18" charset="0"/>
                <a:ea typeface="Calibri" pitchFamily="34" charset="0"/>
                <a:cs typeface="Times New Roman" pitchFamily="18" charset="0"/>
              </a:rPr>
              <a:t>Важной задачей в работе с детьми I младшей группы детского сада является воспитание культурно-гигиенических навыков – опрятности, аккуратности в быту, навыков культуры еды, как неотъемлемой части культуры поведения. Чтобы облегчить ребенку освоение новых навыков, необходимо делать этот процесс доступным, интересным и увлекательным.</a:t>
            </a:r>
            <a:endParaRPr lang="ru-RU" sz="1600">
              <a:latin typeface="Calibri" pitchFamily="34" charset="0"/>
              <a:ea typeface="Calibri" pitchFamily="34" charset="0"/>
              <a:cs typeface="Times New Roman" pitchFamily="18" charset="0"/>
            </a:endParaRPr>
          </a:p>
          <a:p>
            <a:pPr algn="just">
              <a:lnSpc>
                <a:spcPct val="115000"/>
              </a:lnSpc>
              <a:spcAft>
                <a:spcPts val="1000"/>
              </a:spcAft>
            </a:pPr>
            <a:r>
              <a:rPr lang="ru-RU" sz="1600">
                <a:solidFill>
                  <a:srgbClr val="000000"/>
                </a:solidFill>
                <a:latin typeface="Times New Roman" pitchFamily="18" charset="0"/>
                <a:ea typeface="Calibri" pitchFamily="34" charset="0"/>
                <a:cs typeface="Times New Roman" pitchFamily="18" charset="0"/>
              </a:rPr>
              <a:t>Продолжать учить детей под контролем взрослого, а затем самостоятельно мыть руки после загрязнения и перед едой, насухо вытирать лицо и руки личным полотенцем.</a:t>
            </a:r>
            <a:endParaRPr lang="ru-RU" sz="1600">
              <a:latin typeface="Calibri" pitchFamily="34" charset="0"/>
              <a:ea typeface="Calibri" pitchFamily="34" charset="0"/>
              <a:cs typeface="Times New Roman" pitchFamily="18" charset="0"/>
            </a:endParaRPr>
          </a:p>
          <a:p>
            <a:pPr algn="just">
              <a:lnSpc>
                <a:spcPct val="115000"/>
              </a:lnSpc>
              <a:spcAft>
                <a:spcPts val="1000"/>
              </a:spcAft>
            </a:pPr>
            <a:r>
              <a:rPr lang="ru-RU" sz="1600">
                <a:solidFill>
                  <a:srgbClr val="000000"/>
                </a:solidFill>
                <a:latin typeface="Times New Roman" pitchFamily="18" charset="0"/>
                <a:ea typeface="Calibri" pitchFamily="34" charset="0"/>
                <a:cs typeface="Times New Roman" pitchFamily="18" charset="0"/>
              </a:rPr>
              <a:t>Учить с помощью взрослого приводить себя в порядок. Формировать навык пользования индивидуальными предметами (носовым платком, салфеткой, полотенцем, расчёской, горшком).</a:t>
            </a:r>
            <a:endParaRPr lang="ru-RU" sz="1600">
              <a:latin typeface="Calibri" pitchFamily="34" charset="0"/>
              <a:ea typeface="Calibri" pitchFamily="34" charset="0"/>
              <a:cs typeface="Times New Roman" pitchFamily="18" charset="0"/>
            </a:endParaRPr>
          </a:p>
          <a:p>
            <a:pPr algn="just">
              <a:lnSpc>
                <a:spcPct val="115000"/>
              </a:lnSpc>
              <a:spcAft>
                <a:spcPts val="1000"/>
              </a:spcAft>
            </a:pPr>
            <a:r>
              <a:rPr lang="ru-RU" sz="1600">
                <a:solidFill>
                  <a:srgbClr val="000000"/>
                </a:solidFill>
                <a:latin typeface="Times New Roman" pitchFamily="18" charset="0"/>
                <a:ea typeface="Calibri" pitchFamily="34" charset="0"/>
                <a:cs typeface="Times New Roman" pitchFamily="18" charset="0"/>
              </a:rPr>
              <a:t>В процессе еды побуждать детей к самостоятельности, учить держать ложку в правой руке.</a:t>
            </a:r>
            <a:endParaRPr lang="ru-RU" sz="1600">
              <a:latin typeface="Calibri" pitchFamily="34" charset="0"/>
              <a:ea typeface="Calibri" pitchFamily="34" charset="0"/>
              <a:cs typeface="Times New Roman" pitchFamily="18" charset="0"/>
            </a:endParaRPr>
          </a:p>
          <a:p>
            <a:pPr algn="just">
              <a:lnSpc>
                <a:spcPct val="115000"/>
              </a:lnSpc>
              <a:spcAft>
                <a:spcPts val="1000"/>
              </a:spcAft>
            </a:pPr>
            <a:r>
              <a:rPr lang="ru-RU" sz="1600">
                <a:solidFill>
                  <a:srgbClr val="000000"/>
                </a:solidFill>
                <a:latin typeface="Times New Roman" pitchFamily="18" charset="0"/>
                <a:ea typeface="Calibri" pitchFamily="34" charset="0"/>
                <a:cs typeface="Times New Roman" pitchFamily="18" charset="0"/>
              </a:rPr>
              <a:t>В процессе одевания и раздевания напоминать детям их порядок. При небольшой помощи взрослого учить снимать одежду, обувь (расстёгивать пуговицы спереди, застёжки на липучках); в определённом порядке аккуратно складывать снятую одежду; правильно надевать одежду и обувь.</a:t>
            </a:r>
            <a:endParaRPr lang="ru-RU" sz="16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1"/>
          <p:cNvSpPr>
            <a:spLocks noChangeArrowheads="1"/>
          </p:cNvSpPr>
          <p:nvPr/>
        </p:nvSpPr>
        <p:spPr bwMode="auto">
          <a:xfrm>
            <a:off x="900113" y="482600"/>
            <a:ext cx="7200900" cy="3981450"/>
          </a:xfrm>
          <a:prstGeom prst="rect">
            <a:avLst/>
          </a:prstGeom>
          <a:noFill/>
          <a:ln w="9525">
            <a:noFill/>
            <a:miter lim="800000"/>
            <a:headEnd/>
            <a:tailEnd/>
          </a:ln>
        </p:spPr>
        <p:txBody>
          <a:bodyPr>
            <a:spAutoFit/>
          </a:bodyPr>
          <a:lstStyle/>
          <a:p>
            <a:pPr algn="ctr">
              <a:lnSpc>
                <a:spcPct val="115000"/>
              </a:lnSpc>
              <a:spcAft>
                <a:spcPts val="1000"/>
              </a:spcAft>
            </a:pPr>
            <a:r>
              <a:rPr lang="ru-RU" b="1">
                <a:solidFill>
                  <a:srgbClr val="000000"/>
                </a:solidFill>
                <a:latin typeface="Times New Roman" pitchFamily="18" charset="0"/>
                <a:ea typeface="Calibri" pitchFamily="34" charset="0"/>
                <a:cs typeface="Times New Roman" pitchFamily="18" charset="0"/>
              </a:rPr>
              <a:t>Вторая младшая группа (от 3 до 4 лет).</a:t>
            </a:r>
            <a:endParaRPr lang="ru-RU" sz="1600">
              <a:latin typeface="Calibri" pitchFamily="34" charset="0"/>
              <a:ea typeface="Calibri" pitchFamily="34" charset="0"/>
              <a:cs typeface="Times New Roman" pitchFamily="18" charset="0"/>
            </a:endParaRPr>
          </a:p>
          <a:p>
            <a:pPr algn="just">
              <a:lnSpc>
                <a:spcPct val="115000"/>
              </a:lnSpc>
              <a:spcAft>
                <a:spcPts val="1000"/>
              </a:spcAft>
            </a:pPr>
            <a:r>
              <a:rPr lang="ru-RU">
                <a:latin typeface="Times New Roman" pitchFamily="18" charset="0"/>
                <a:ea typeface="Calibri" pitchFamily="34" charset="0"/>
                <a:cs typeface="Times New Roman" pitchFamily="18" charset="0"/>
              </a:rPr>
              <a:t>Приучать детей следить за своим внешним видом. Напоминать им, как правильно пользоваться мылом. Продолжать учить аккуратно мыть руки, лицо, уши; насухо вытираться после умывания, вешать полотенце на место, пользоваться расчёской и носовым платком.</a:t>
            </a:r>
            <a:endParaRPr lang="ru-RU" sz="1600">
              <a:latin typeface="Calibri" pitchFamily="34" charset="0"/>
              <a:ea typeface="Calibri" pitchFamily="34" charset="0"/>
              <a:cs typeface="Times New Roman" pitchFamily="18" charset="0"/>
            </a:endParaRPr>
          </a:p>
          <a:p>
            <a:pPr algn="just">
              <a:lnSpc>
                <a:spcPct val="115000"/>
              </a:lnSpc>
              <a:spcAft>
                <a:spcPts val="1000"/>
              </a:spcAft>
            </a:pPr>
            <a:r>
              <a:rPr lang="ru-RU">
                <a:latin typeface="Times New Roman" pitchFamily="18" charset="0"/>
                <a:ea typeface="Calibri" pitchFamily="34" charset="0"/>
                <a:cs typeface="Times New Roman" pitchFamily="18" charset="0"/>
              </a:rPr>
              <a:t>Формировать элементарные навыки поведения во время еды: правильно пользоваться столовой и чайной ложками, вилкой, салфеткой; не крошить хлеб, пережёвывать пищу с закрытым ртом, не разговаривать с полным ртом.</a:t>
            </a:r>
            <a:endParaRPr lang="ru-RU" sz="1600">
              <a:latin typeface="Calibri" pitchFamily="34" charset="0"/>
              <a:ea typeface="Calibri" pitchFamily="34" charset="0"/>
              <a:cs typeface="Times New Roman" pitchFamily="18" charset="0"/>
            </a:endParaRPr>
          </a:p>
          <a:p>
            <a:pPr algn="just">
              <a:lnSpc>
                <a:spcPct val="115000"/>
              </a:lnSpc>
              <a:spcAft>
                <a:spcPts val="1000"/>
              </a:spcAft>
            </a:pPr>
            <a:r>
              <a:rPr lang="ru-RU">
                <a:latin typeface="Times New Roman" pitchFamily="18" charset="0"/>
                <a:ea typeface="Calibri" pitchFamily="34" charset="0"/>
                <a:cs typeface="Times New Roman" pitchFamily="18" charset="0"/>
              </a:rPr>
              <a:t>К концу года дети должны владеть простейшими навыками поведения во время еды, умывания.</a:t>
            </a:r>
            <a:endParaRPr lang="ru-RU" sz="16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1"/>
          <p:cNvSpPr>
            <a:spLocks noChangeArrowheads="1"/>
          </p:cNvSpPr>
          <p:nvPr/>
        </p:nvSpPr>
        <p:spPr bwMode="auto">
          <a:xfrm>
            <a:off x="900113" y="476250"/>
            <a:ext cx="7343775" cy="5194300"/>
          </a:xfrm>
          <a:prstGeom prst="rect">
            <a:avLst/>
          </a:prstGeom>
          <a:noFill/>
          <a:ln w="9525">
            <a:noFill/>
            <a:miter lim="800000"/>
            <a:headEnd/>
            <a:tailEnd/>
          </a:ln>
        </p:spPr>
        <p:txBody>
          <a:bodyPr>
            <a:spAutoFit/>
          </a:bodyPr>
          <a:lstStyle/>
          <a:p>
            <a:pPr algn="ctr">
              <a:lnSpc>
                <a:spcPct val="115000"/>
              </a:lnSpc>
              <a:spcAft>
                <a:spcPts val="1000"/>
              </a:spcAft>
            </a:pPr>
            <a:r>
              <a:rPr lang="ru-RU" b="1">
                <a:latin typeface="Times New Roman" pitchFamily="18" charset="0"/>
                <a:ea typeface="Calibri" pitchFamily="34" charset="0"/>
                <a:cs typeface="Times New Roman" pitchFamily="18" charset="0"/>
              </a:rPr>
              <a:t>Средняя группа (от 4 до 5 лет).</a:t>
            </a:r>
            <a:endParaRPr lang="ru-RU" sz="1600">
              <a:latin typeface="Calibri" pitchFamily="34" charset="0"/>
              <a:ea typeface="Calibri" pitchFamily="34" charset="0"/>
              <a:cs typeface="Times New Roman" pitchFamily="18" charset="0"/>
            </a:endParaRPr>
          </a:p>
          <a:p>
            <a:pPr algn="just">
              <a:lnSpc>
                <a:spcPct val="115000"/>
              </a:lnSpc>
              <a:spcAft>
                <a:spcPts val="1000"/>
              </a:spcAft>
            </a:pPr>
            <a:r>
              <a:rPr lang="ru-RU">
                <a:latin typeface="Times New Roman" pitchFamily="18" charset="0"/>
                <a:ea typeface="Calibri" pitchFamily="34" charset="0"/>
                <a:cs typeface="Times New Roman" pitchFamily="18" charset="0"/>
              </a:rPr>
              <a:t>Продолжать воспитывать у детей опрятность, привычку следить за своим внешним видом.</a:t>
            </a:r>
            <a:endParaRPr lang="ru-RU" sz="1600">
              <a:latin typeface="Calibri" pitchFamily="34" charset="0"/>
              <a:ea typeface="Calibri" pitchFamily="34" charset="0"/>
              <a:cs typeface="Times New Roman" pitchFamily="18" charset="0"/>
            </a:endParaRPr>
          </a:p>
          <a:p>
            <a:pPr algn="just">
              <a:lnSpc>
                <a:spcPct val="115000"/>
              </a:lnSpc>
              <a:spcAft>
                <a:spcPts val="1000"/>
              </a:spcAft>
            </a:pPr>
            <a:r>
              <a:rPr lang="ru-RU">
                <a:latin typeface="Times New Roman" pitchFamily="18" charset="0"/>
                <a:ea typeface="Calibri" pitchFamily="34" charset="0"/>
                <a:cs typeface="Times New Roman" pitchFamily="18" charset="0"/>
              </a:rPr>
              <a:t>Следить, чтобы не были утрачены навыки самостоятельно умываться, мыть руки с мылом перед едой, по мере загрязнения, после пользования туалетом.</a:t>
            </a:r>
            <a:endParaRPr lang="ru-RU" sz="1600">
              <a:latin typeface="Calibri" pitchFamily="34" charset="0"/>
              <a:ea typeface="Calibri" pitchFamily="34" charset="0"/>
              <a:cs typeface="Times New Roman" pitchFamily="18" charset="0"/>
            </a:endParaRPr>
          </a:p>
          <a:p>
            <a:pPr algn="just">
              <a:lnSpc>
                <a:spcPct val="115000"/>
              </a:lnSpc>
              <a:spcAft>
                <a:spcPts val="1000"/>
              </a:spcAft>
            </a:pPr>
            <a:r>
              <a:rPr lang="ru-RU">
                <a:latin typeface="Times New Roman" pitchFamily="18" charset="0"/>
                <a:ea typeface="Calibri" pitchFamily="34" charset="0"/>
                <a:cs typeface="Times New Roman" pitchFamily="18" charset="0"/>
              </a:rPr>
              <a:t>Закреплять умение пользоваться расчёской, носовым платком. Приучать детей при кашле и чихании отворачиваться, прикрывать рот и нос носовым платком.</a:t>
            </a:r>
            <a:endParaRPr lang="ru-RU" sz="1600">
              <a:latin typeface="Calibri" pitchFamily="34" charset="0"/>
              <a:ea typeface="Calibri" pitchFamily="34" charset="0"/>
              <a:cs typeface="Times New Roman" pitchFamily="18" charset="0"/>
            </a:endParaRPr>
          </a:p>
          <a:p>
            <a:pPr algn="just">
              <a:lnSpc>
                <a:spcPct val="115000"/>
              </a:lnSpc>
              <a:spcAft>
                <a:spcPts val="1000"/>
              </a:spcAft>
            </a:pPr>
            <a:r>
              <a:rPr lang="ru-RU">
                <a:latin typeface="Times New Roman" pitchFamily="18" charset="0"/>
                <a:ea typeface="Calibri" pitchFamily="34" charset="0"/>
                <a:cs typeface="Times New Roman" pitchFamily="18" charset="0"/>
              </a:rPr>
              <a:t>Совершенствовать навыки аккуратного приёма пищи: пищу брать понемногу, хорошо пережёвывать, есть бесшумно, правильно пользоваться столовыми приборами (ложка, вилка, нож), салфеткой, полоскать рот после еды.</a:t>
            </a:r>
            <a:endParaRPr lang="ru-RU" sz="1600">
              <a:latin typeface="Calibri" pitchFamily="34" charset="0"/>
              <a:ea typeface="Calibri" pitchFamily="34" charset="0"/>
              <a:cs typeface="Times New Roman" pitchFamily="18" charset="0"/>
            </a:endParaRPr>
          </a:p>
          <a:p>
            <a:pPr algn="just">
              <a:lnSpc>
                <a:spcPct val="115000"/>
              </a:lnSpc>
              <a:spcAft>
                <a:spcPts val="1000"/>
              </a:spcAft>
            </a:pPr>
            <a:r>
              <a:rPr lang="ru-RU">
                <a:latin typeface="Times New Roman" pitchFamily="18" charset="0"/>
                <a:ea typeface="Calibri" pitchFamily="34" charset="0"/>
                <a:cs typeface="Times New Roman" pitchFamily="18" charset="0"/>
              </a:rPr>
              <a:t> </a:t>
            </a:r>
            <a:endParaRPr lang="ru-RU" sz="16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Прямоугольник 1"/>
          <p:cNvSpPr>
            <a:spLocks noChangeArrowheads="1"/>
          </p:cNvSpPr>
          <p:nvPr/>
        </p:nvSpPr>
        <p:spPr bwMode="auto">
          <a:xfrm>
            <a:off x="1331913" y="508000"/>
            <a:ext cx="5976937" cy="4618038"/>
          </a:xfrm>
          <a:prstGeom prst="rect">
            <a:avLst/>
          </a:prstGeom>
          <a:noFill/>
          <a:ln w="9525">
            <a:noFill/>
            <a:miter lim="800000"/>
            <a:headEnd/>
            <a:tailEnd/>
          </a:ln>
        </p:spPr>
        <p:txBody>
          <a:bodyPr>
            <a:spAutoFit/>
          </a:bodyPr>
          <a:lstStyle/>
          <a:p>
            <a:pPr algn="ctr">
              <a:lnSpc>
                <a:spcPct val="115000"/>
              </a:lnSpc>
              <a:spcAft>
                <a:spcPts val="1000"/>
              </a:spcAft>
            </a:pPr>
            <a:r>
              <a:rPr lang="ru-RU" b="1">
                <a:latin typeface="Times New Roman" pitchFamily="18" charset="0"/>
                <a:ea typeface="Calibri" pitchFamily="34" charset="0"/>
                <a:cs typeface="Times New Roman" pitchFamily="18" charset="0"/>
              </a:rPr>
              <a:t>Старшая группа (от 5 до 6 лет).</a:t>
            </a:r>
            <a:endParaRPr lang="ru-RU" sz="1600">
              <a:latin typeface="Calibri" pitchFamily="34" charset="0"/>
              <a:ea typeface="Calibri" pitchFamily="34" charset="0"/>
              <a:cs typeface="Times New Roman" pitchFamily="18" charset="0"/>
            </a:endParaRPr>
          </a:p>
          <a:p>
            <a:pPr algn="just">
              <a:lnSpc>
                <a:spcPct val="115000"/>
              </a:lnSpc>
              <a:spcAft>
                <a:spcPts val="1000"/>
              </a:spcAft>
            </a:pPr>
            <a:r>
              <a:rPr lang="ru-RU">
                <a:latin typeface="Times New Roman" pitchFamily="18" charset="0"/>
                <a:ea typeface="Calibri" pitchFamily="34" charset="0"/>
                <a:cs typeface="Times New Roman" pitchFamily="18" charset="0"/>
              </a:rPr>
              <a:t>Воспитывать привычку следить за чистотой тела, опрятностью одежды, причёски. Воспитывать привычку самостоятельно чистить зубы, следить за чистотой ногтей, при кашле и чихании закрыть рот и нос носовым платком, отворачиваться в сторону.</a:t>
            </a:r>
            <a:endParaRPr lang="ru-RU" sz="1600">
              <a:latin typeface="Calibri" pitchFamily="34" charset="0"/>
              <a:ea typeface="Calibri" pitchFamily="34" charset="0"/>
              <a:cs typeface="Times New Roman" pitchFamily="18" charset="0"/>
            </a:endParaRPr>
          </a:p>
          <a:p>
            <a:pPr algn="just">
              <a:lnSpc>
                <a:spcPct val="115000"/>
              </a:lnSpc>
              <a:spcAft>
                <a:spcPts val="1000"/>
              </a:spcAft>
            </a:pPr>
            <a:r>
              <a:rPr lang="ru-RU">
                <a:latin typeface="Times New Roman" pitchFamily="18" charset="0"/>
                <a:ea typeface="Calibri" pitchFamily="34" charset="0"/>
                <a:cs typeface="Times New Roman" pitchFamily="18" charset="0"/>
              </a:rPr>
              <a:t>Научить быстро, аккуратно одеваться и раздеваться, соблюдать порядок в своём шкафу (раскладывать одежду в определённые места), опрятно убирать постель.</a:t>
            </a:r>
            <a:endParaRPr lang="ru-RU" sz="1600">
              <a:latin typeface="Calibri" pitchFamily="34" charset="0"/>
              <a:ea typeface="Calibri" pitchFamily="34" charset="0"/>
              <a:cs typeface="Times New Roman" pitchFamily="18" charset="0"/>
            </a:endParaRPr>
          </a:p>
          <a:p>
            <a:pPr algn="just">
              <a:lnSpc>
                <a:spcPct val="115000"/>
              </a:lnSpc>
              <a:spcAft>
                <a:spcPts val="1000"/>
              </a:spcAft>
            </a:pPr>
            <a:r>
              <a:rPr lang="ru-RU">
                <a:latin typeface="Times New Roman" pitchFamily="18" charset="0"/>
                <a:ea typeface="Calibri" pitchFamily="34" charset="0"/>
                <a:cs typeface="Times New Roman" pitchFamily="18" charset="0"/>
              </a:rPr>
              <a:t>Продолжать совершенствовать культуру еды: правильно пользоваться столовыми приборами (вилкой, ножом); есть аккуратно, бесшумно, сохраняя правильную осанку за столом.</a:t>
            </a:r>
            <a:endParaRPr lang="ru-RU" sz="16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1"/>
          <p:cNvSpPr>
            <a:spLocks noChangeArrowheads="1"/>
          </p:cNvSpPr>
          <p:nvPr/>
        </p:nvSpPr>
        <p:spPr bwMode="auto">
          <a:xfrm>
            <a:off x="900113" y="1052513"/>
            <a:ext cx="7488237" cy="2451100"/>
          </a:xfrm>
          <a:prstGeom prst="rect">
            <a:avLst/>
          </a:prstGeom>
          <a:noFill/>
          <a:ln w="9525">
            <a:noFill/>
            <a:miter lim="800000"/>
            <a:headEnd/>
            <a:tailEnd/>
          </a:ln>
        </p:spPr>
        <p:txBody>
          <a:bodyPr>
            <a:spAutoFit/>
          </a:bodyPr>
          <a:lstStyle/>
          <a:p>
            <a:pPr algn="ctr">
              <a:lnSpc>
                <a:spcPct val="115000"/>
              </a:lnSpc>
              <a:spcAft>
                <a:spcPts val="1000"/>
              </a:spcAft>
            </a:pPr>
            <a:r>
              <a:rPr lang="ru-RU" b="1">
                <a:latin typeface="Times New Roman" pitchFamily="18" charset="0"/>
                <a:ea typeface="Calibri" pitchFamily="34" charset="0"/>
                <a:cs typeface="Times New Roman" pitchFamily="18" charset="0"/>
              </a:rPr>
              <a:t>Подготовительная к школе группа (от 6 до 7 лет).</a:t>
            </a:r>
            <a:endParaRPr lang="ru-RU" sz="1600">
              <a:latin typeface="Calibri" pitchFamily="34" charset="0"/>
              <a:ea typeface="Calibri" pitchFamily="34" charset="0"/>
              <a:cs typeface="Times New Roman" pitchFamily="18" charset="0"/>
            </a:endParaRPr>
          </a:p>
          <a:p>
            <a:pPr algn="just">
              <a:lnSpc>
                <a:spcPct val="115000"/>
              </a:lnSpc>
              <a:spcAft>
                <a:spcPts val="1000"/>
              </a:spcAft>
            </a:pPr>
            <a:r>
              <a:rPr lang="ru-RU">
                <a:latin typeface="Times New Roman" pitchFamily="18" charset="0"/>
                <a:ea typeface="Calibri" pitchFamily="34" charset="0"/>
                <a:cs typeface="Times New Roman" pitchFamily="18" charset="0"/>
              </a:rPr>
              <a:t>Воспитывать привычку быстро и правильно умываться, насухо вытираться, пользуясь только индивидуальным полотенцем, чистит зубы, полоскать рот утром и после еды, мыть ноги перед сном, правильно пользоваться носовым платком, следить за своим внешним видом, пользоваться расчёской, быстро раздевать и одеваться, вешать одежду в определённом порядке и месте, следить за чистотой одежды и обуви.</a:t>
            </a:r>
            <a:endParaRPr lang="ru-RU" sz="16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bwMode="auto"/>
        <p:txBody>
          <a:bodyPr wrap="square" numCol="1" compatLnSpc="1">
            <a:prstTxWarp prst="textNoShape">
              <a:avLst/>
            </a:prstTxWarp>
          </a:bodyPr>
          <a:lstStyle/>
          <a:p>
            <a:pPr eaLnBrk="1" hangingPunct="1"/>
            <a:endParaRPr lang="ru-RU" smtClean="0">
              <a:solidFill>
                <a:schemeClr val="tx1"/>
              </a:solidFill>
              <a:effectLst/>
            </a:endParaRPr>
          </a:p>
        </p:txBody>
      </p:sp>
      <p:sp>
        <p:nvSpPr>
          <p:cNvPr id="28674" name="Rectangle 3"/>
          <p:cNvSpPr>
            <a:spLocks noGrp="1"/>
          </p:cNvSpPr>
          <p:nvPr>
            <p:ph type="body" idx="4294967295"/>
          </p:nvPr>
        </p:nvSpPr>
        <p:spPr>
          <a:xfrm>
            <a:off x="1116013" y="765175"/>
            <a:ext cx="6400800" cy="3475038"/>
          </a:xfrm>
        </p:spPr>
        <p:txBody>
          <a:bodyPr/>
          <a:lstStyle/>
          <a:p>
            <a:pPr eaLnBrk="1" hangingPunct="1"/>
            <a:endParaRPr lang="ru-RU" smtClean="0"/>
          </a:p>
        </p:txBody>
      </p:sp>
      <p:pic>
        <p:nvPicPr>
          <p:cNvPr id="28675" name="Picture 4" descr="img1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img10_pQ5Ess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Obuchayushhie-kartochki-dlya-detej-3-4-let-10"/>
          <p:cNvPicPr>
            <a:picLocks noChangeAspect="1" noChangeArrowheads="1"/>
          </p:cNvPicPr>
          <p:nvPr/>
        </p:nvPicPr>
        <p:blipFill>
          <a:blip r:embed="rId2"/>
          <a:srcRect/>
          <a:stretch>
            <a:fillRect/>
          </a:stretch>
        </p:blipFill>
        <p:spPr bwMode="auto">
          <a:xfrm>
            <a:off x="0" y="0"/>
            <a:ext cx="9144000" cy="69992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stend-figurnyj-pravila-posesheniya-tualeta-dlya-gruppy-semicvetik-380-300mm"/>
          <p:cNvPicPr>
            <a:picLocks noChangeAspect="1" noChangeArrowheads="1"/>
          </p:cNvPicPr>
          <p:nvPr/>
        </p:nvPicPr>
        <p:blipFill>
          <a:blip r:embed="rId2"/>
          <a:srcRect/>
          <a:stretch>
            <a:fillRect/>
          </a:stretch>
        </p:blipFill>
        <p:spPr bwMode="auto">
          <a:xfrm>
            <a:off x="323850" y="0"/>
            <a:ext cx="8532813"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рямоугольник 1"/>
          <p:cNvSpPr>
            <a:spLocks noChangeArrowheads="1"/>
          </p:cNvSpPr>
          <p:nvPr/>
        </p:nvSpPr>
        <p:spPr bwMode="auto">
          <a:xfrm>
            <a:off x="755650" y="620713"/>
            <a:ext cx="7704138" cy="1366837"/>
          </a:xfrm>
          <a:prstGeom prst="rect">
            <a:avLst/>
          </a:prstGeom>
          <a:noFill/>
          <a:ln w="9525">
            <a:noFill/>
            <a:miter lim="800000"/>
            <a:headEnd/>
            <a:tailEnd/>
          </a:ln>
        </p:spPr>
        <p:txBody>
          <a:bodyPr>
            <a:spAutoFit/>
          </a:bodyPr>
          <a:lstStyle/>
          <a:p>
            <a:pPr algn="just">
              <a:lnSpc>
                <a:spcPct val="115000"/>
              </a:lnSpc>
              <a:spcBef>
                <a:spcPts val="1000"/>
              </a:spcBef>
            </a:pPr>
            <a:r>
              <a:rPr lang="ru-RU" b="1">
                <a:solidFill>
                  <a:srgbClr val="002060"/>
                </a:solidFill>
                <a:latin typeface="Times New Roman" pitchFamily="18" charset="0"/>
                <a:cs typeface="Times New Roman" pitchFamily="18" charset="0"/>
              </a:rPr>
              <a:t>Навык – автоматизированный компонент сознательного действия, возникающий в результате многократного повторения. Другими словами, навык не сразу становится автоматизированным, а складывается в результате многократных повторов.</a:t>
            </a:r>
            <a:endParaRPr lang="ru-RU" sz="2000" b="1">
              <a:solidFill>
                <a:srgbClr val="002060"/>
              </a:solidFill>
              <a:latin typeface="Cambria" pitchFamily="18" charset="0"/>
              <a:cs typeface="Times New Roman" pitchFamily="18" charset="0"/>
            </a:endParaRPr>
          </a:p>
        </p:txBody>
      </p:sp>
      <p:sp>
        <p:nvSpPr>
          <p:cNvPr id="3" name="Прямоугольник 2"/>
          <p:cNvSpPr>
            <a:spLocks noChangeArrowheads="1"/>
          </p:cNvSpPr>
          <p:nvPr/>
        </p:nvSpPr>
        <p:spPr bwMode="auto">
          <a:xfrm>
            <a:off x="2286000" y="2349500"/>
            <a:ext cx="4572000" cy="1790700"/>
          </a:xfrm>
          <a:prstGeom prst="rect">
            <a:avLst/>
          </a:prstGeom>
          <a:noFill/>
          <a:ln w="9525">
            <a:noFill/>
            <a:miter lim="800000"/>
            <a:headEnd/>
            <a:tailEnd/>
          </a:ln>
        </p:spPr>
        <p:txBody>
          <a:bodyPr>
            <a:spAutoFit/>
          </a:bodyPr>
          <a:lstStyle/>
          <a:p>
            <a:pPr algn="ctr">
              <a:lnSpc>
                <a:spcPct val="115000"/>
              </a:lnSpc>
              <a:spcBef>
                <a:spcPts val="1000"/>
              </a:spcBef>
            </a:pPr>
            <a:r>
              <a:rPr lang="ru-RU" sz="2400" b="1">
                <a:solidFill>
                  <a:srgbClr val="23735D"/>
                </a:solidFill>
                <a:latin typeface="Times New Roman" pitchFamily="18" charset="0"/>
                <a:cs typeface="Times New Roman" pitchFamily="18" charset="0"/>
              </a:rPr>
              <a:t>Какие навыки и привычки следует воспитывать в первую очередь?</a:t>
            </a:r>
            <a:endParaRPr lang="ru-RU" sz="2400" b="1">
              <a:solidFill>
                <a:srgbClr val="23735D"/>
              </a:solidFill>
              <a:latin typeface="Cambria" pitchFamily="18" charset="0"/>
              <a:cs typeface="Times New Roman" pitchFamily="18" charset="0"/>
            </a:endParaRPr>
          </a:p>
          <a:p>
            <a:pPr algn="just">
              <a:lnSpc>
                <a:spcPct val="115000"/>
              </a:lnSpc>
              <a:spcAft>
                <a:spcPts val="1000"/>
              </a:spcAft>
            </a:pPr>
            <a:r>
              <a:rPr lang="ru-RU" sz="2400">
                <a:solidFill>
                  <a:srgbClr val="23735D"/>
                </a:solidFill>
                <a:latin typeface="Times New Roman" pitchFamily="18" charset="0"/>
                <a:ea typeface="Calibri" pitchFamily="34" charset="0"/>
                <a:cs typeface="Times New Roman" pitchFamily="18" charset="0"/>
              </a:rPr>
              <a:t> </a:t>
            </a:r>
            <a:endParaRPr lang="ru-RU" sz="2400">
              <a:solidFill>
                <a:srgbClr val="23735D"/>
              </a:solidFill>
              <a:latin typeface="Calibri" pitchFamily="34" charset="0"/>
              <a:ea typeface="Calibri" pitchFamily="34" charset="0"/>
              <a:cs typeface="Times New Roman" pitchFamily="18" charset="0"/>
            </a:endParaRPr>
          </a:p>
        </p:txBody>
      </p:sp>
      <p:sp>
        <p:nvSpPr>
          <p:cNvPr id="4" name="Прямоугольник 3"/>
          <p:cNvSpPr>
            <a:spLocks noChangeArrowheads="1"/>
          </p:cNvSpPr>
          <p:nvPr/>
        </p:nvSpPr>
        <p:spPr bwMode="auto">
          <a:xfrm>
            <a:off x="900113" y="4292600"/>
            <a:ext cx="7704137" cy="1685925"/>
          </a:xfrm>
          <a:prstGeom prst="rect">
            <a:avLst/>
          </a:prstGeom>
          <a:noFill/>
          <a:ln w="9525">
            <a:noFill/>
            <a:miter lim="800000"/>
            <a:headEnd/>
            <a:tailEnd/>
          </a:ln>
        </p:spPr>
        <p:txBody>
          <a:bodyPr>
            <a:spAutoFit/>
          </a:bodyPr>
          <a:lstStyle/>
          <a:p>
            <a:pPr algn="just">
              <a:lnSpc>
                <a:spcPct val="115000"/>
              </a:lnSpc>
              <a:spcAft>
                <a:spcPts val="1000"/>
              </a:spcAft>
            </a:pPr>
            <a:r>
              <a:rPr lang="ru-RU">
                <a:latin typeface="Times New Roman" pitchFamily="18" charset="0"/>
                <a:ea typeface="Calibri" pitchFamily="34" charset="0"/>
                <a:cs typeface="Times New Roman" pitchFamily="18" charset="0"/>
              </a:rPr>
              <a:t>Выделяют три основные категории: </a:t>
            </a:r>
            <a:r>
              <a:rPr lang="ru-RU" b="1">
                <a:latin typeface="Times New Roman" pitchFamily="18" charset="0"/>
                <a:ea typeface="Calibri" pitchFamily="34" charset="0"/>
                <a:cs typeface="Times New Roman" pitchFamily="18" charset="0"/>
              </a:rPr>
              <a:t>гигиенические навыки </a:t>
            </a:r>
            <a:r>
              <a:rPr lang="ru-RU">
                <a:latin typeface="Times New Roman" pitchFamily="18" charset="0"/>
                <a:ea typeface="Calibri" pitchFamily="34" charset="0"/>
                <a:cs typeface="Times New Roman" pitchFamily="18" charset="0"/>
              </a:rPr>
              <a:t>(приём пищи, умывание и мытьё рук, пользование горшком и т.п.); </a:t>
            </a:r>
            <a:r>
              <a:rPr lang="ru-RU" b="1">
                <a:latin typeface="Times New Roman" pitchFamily="18" charset="0"/>
                <a:ea typeface="Calibri" pitchFamily="34" charset="0"/>
                <a:cs typeface="Times New Roman" pitchFamily="18" charset="0"/>
              </a:rPr>
              <a:t>навыки культуры поведения</a:t>
            </a:r>
            <a:r>
              <a:rPr lang="ru-RU">
                <a:latin typeface="Times New Roman" pitchFamily="18" charset="0"/>
                <a:ea typeface="Calibri" pitchFamily="34" charset="0"/>
                <a:cs typeface="Times New Roman" pitchFamily="18" charset="0"/>
              </a:rPr>
              <a:t> (формирование положительного отношения к окружающим взрослым и детям); </a:t>
            </a:r>
            <a:r>
              <a:rPr lang="ru-RU" b="1">
                <a:latin typeface="Times New Roman" pitchFamily="18" charset="0"/>
                <a:ea typeface="Calibri" pitchFamily="34" charset="0"/>
                <a:cs typeface="Times New Roman" pitchFamily="18" charset="0"/>
              </a:rPr>
              <a:t>навыки элементарного самообслуживания </a:t>
            </a:r>
            <a:r>
              <a:rPr lang="ru-RU">
                <a:latin typeface="Times New Roman" pitchFamily="18" charset="0"/>
                <a:ea typeface="Calibri" pitchFamily="34" charset="0"/>
                <a:cs typeface="Times New Roman" pitchFamily="18" charset="0"/>
              </a:rPr>
              <a:t>(посильная самостоятельность).</a:t>
            </a:r>
            <a:endParaRPr lang="ru-RU" sz="16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uk159751"/>
          <p:cNvPicPr>
            <a:picLocks noChangeAspect="1" noChangeArrowheads="1"/>
          </p:cNvPicPr>
          <p:nvPr/>
        </p:nvPicPr>
        <p:blipFill>
          <a:blip r:embed="rId2"/>
          <a:srcRect/>
          <a:stretch>
            <a:fillRect/>
          </a:stretch>
        </p:blipFill>
        <p:spPr bwMode="auto">
          <a:xfrm>
            <a:off x="285750" y="381000"/>
            <a:ext cx="8572500" cy="6096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О28_600х200"/>
          <p:cNvPicPr>
            <a:picLocks noChangeAspect="1" noChangeArrowheads="1"/>
          </p:cNvPicPr>
          <p:nvPr/>
        </p:nvPicPr>
        <p:blipFill>
          <a:blip r:embed="rId2"/>
          <a:srcRect/>
          <a:stretch>
            <a:fillRect/>
          </a:stretch>
        </p:blipFill>
        <p:spPr bwMode="auto">
          <a:xfrm>
            <a:off x="323850" y="692150"/>
            <a:ext cx="8642350" cy="48974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p:cNvPicPr>
            <a:picLocks noChangeAspect="1" noChangeArrowheads="1"/>
          </p:cNvPicPr>
          <p:nvPr/>
        </p:nvPicPr>
        <p:blipFill>
          <a:blip r:embed="rId2"/>
          <a:srcRect/>
          <a:stretch>
            <a:fillRect/>
          </a:stretch>
        </p:blipFill>
        <p:spPr bwMode="auto">
          <a:xfrm>
            <a:off x="468313" y="260350"/>
            <a:ext cx="8207375" cy="62642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6" descr="8b7c5e54242fe0a8bc0f5485a2cd8829-800x"/>
          <p:cNvPicPr>
            <a:picLocks noChangeAspect="1" noChangeArrowheads="1"/>
          </p:cNvPicPr>
          <p:nvPr/>
        </p:nvPicPr>
        <p:blipFill>
          <a:blip r:embed="rId2"/>
          <a:srcRect/>
          <a:stretch>
            <a:fillRect/>
          </a:stretch>
        </p:blipFill>
        <p:spPr bwMode="auto">
          <a:xfrm>
            <a:off x="395288" y="279400"/>
            <a:ext cx="8280400" cy="62103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1"/>
          <p:cNvSpPr>
            <a:spLocks noChangeArrowheads="1"/>
          </p:cNvSpPr>
          <p:nvPr/>
        </p:nvSpPr>
        <p:spPr bwMode="auto">
          <a:xfrm>
            <a:off x="1619250" y="549275"/>
            <a:ext cx="6048375" cy="409575"/>
          </a:xfrm>
          <a:prstGeom prst="rect">
            <a:avLst/>
          </a:prstGeom>
          <a:noFill/>
          <a:ln w="9525">
            <a:noFill/>
            <a:miter lim="800000"/>
            <a:headEnd/>
            <a:tailEnd/>
          </a:ln>
        </p:spPr>
        <p:txBody>
          <a:bodyPr>
            <a:spAutoFit/>
          </a:bodyPr>
          <a:lstStyle/>
          <a:p>
            <a:pPr algn="ctr">
              <a:lnSpc>
                <a:spcPct val="115000"/>
              </a:lnSpc>
              <a:spcBef>
                <a:spcPts val="1000"/>
              </a:spcBef>
            </a:pPr>
            <a:r>
              <a:rPr lang="ru-RU" b="1">
                <a:solidFill>
                  <a:srgbClr val="1F497D"/>
                </a:solidFill>
                <a:latin typeface="Times New Roman" pitchFamily="18" charset="0"/>
                <a:cs typeface="Times New Roman" pitchFamily="18" charset="0"/>
              </a:rPr>
              <a:t>Формирование культурно-гигиенических навыков</a:t>
            </a:r>
            <a:endParaRPr lang="ru-RU" sz="2000" b="1">
              <a:solidFill>
                <a:srgbClr val="4F81BD"/>
              </a:solidFill>
              <a:latin typeface="Cambria" pitchFamily="18" charset="0"/>
              <a:cs typeface="Times New Roman" pitchFamily="18" charset="0"/>
            </a:endParaRPr>
          </a:p>
        </p:txBody>
      </p:sp>
      <p:sp>
        <p:nvSpPr>
          <p:cNvPr id="15362" name="Прямоугольник 2"/>
          <p:cNvSpPr>
            <a:spLocks noChangeArrowheads="1"/>
          </p:cNvSpPr>
          <p:nvPr/>
        </p:nvSpPr>
        <p:spPr bwMode="auto">
          <a:xfrm>
            <a:off x="684213" y="1268413"/>
            <a:ext cx="7920037" cy="1366837"/>
          </a:xfrm>
          <a:prstGeom prst="rect">
            <a:avLst/>
          </a:prstGeom>
          <a:noFill/>
          <a:ln w="9525">
            <a:noFill/>
            <a:miter lim="800000"/>
            <a:headEnd/>
            <a:tailEnd/>
          </a:ln>
        </p:spPr>
        <p:txBody>
          <a:bodyPr>
            <a:spAutoFit/>
          </a:bodyPr>
          <a:lstStyle/>
          <a:p>
            <a:pPr algn="just">
              <a:lnSpc>
                <a:spcPct val="115000"/>
              </a:lnSpc>
              <a:spcAft>
                <a:spcPts val="1000"/>
              </a:spcAft>
            </a:pPr>
            <a:r>
              <a:rPr lang="ru-RU" b="1">
                <a:latin typeface="Times New Roman" pitchFamily="18" charset="0"/>
                <a:ea typeface="Calibri" pitchFamily="34" charset="0"/>
                <a:cs typeface="Times New Roman" pitchFamily="18" charset="0"/>
              </a:rPr>
              <a:t>Культурно-гигиенические навыки – важная составная часть культуры поведения. Необходимость опрятности, содержания в чистоте лица, рук, тела, одежды, обуви продиктованная не только требованиями гигиены, но и нормами человеческих отношений.</a:t>
            </a:r>
            <a:endParaRPr lang="ru-RU" sz="1600">
              <a:latin typeface="Calibri" pitchFamily="34" charset="0"/>
              <a:ea typeface="Calibri" pitchFamily="34" charset="0"/>
              <a:cs typeface="Times New Roman" pitchFamily="18" charset="0"/>
            </a:endParaRPr>
          </a:p>
        </p:txBody>
      </p:sp>
      <p:sp>
        <p:nvSpPr>
          <p:cNvPr id="15363" name="Прямоугольник 3"/>
          <p:cNvSpPr>
            <a:spLocks noChangeArrowheads="1"/>
          </p:cNvSpPr>
          <p:nvPr/>
        </p:nvSpPr>
        <p:spPr bwMode="auto">
          <a:xfrm>
            <a:off x="4643438" y="2997200"/>
            <a:ext cx="3960812" cy="2322513"/>
          </a:xfrm>
          <a:prstGeom prst="rect">
            <a:avLst/>
          </a:prstGeom>
          <a:noFill/>
          <a:ln w="9525">
            <a:noFill/>
            <a:miter lim="800000"/>
            <a:headEnd/>
            <a:tailEnd/>
          </a:ln>
        </p:spPr>
        <p:txBody>
          <a:bodyPr>
            <a:spAutoFit/>
          </a:bodyPr>
          <a:lstStyle/>
          <a:p>
            <a:pPr algn="just">
              <a:lnSpc>
                <a:spcPct val="115000"/>
              </a:lnSpc>
              <a:spcAft>
                <a:spcPts val="1000"/>
              </a:spcAft>
            </a:pPr>
            <a:r>
              <a:rPr lang="ru-RU" b="1">
                <a:latin typeface="Times New Roman" pitchFamily="18" charset="0"/>
                <a:ea typeface="Calibri" pitchFamily="34" charset="0"/>
                <a:cs typeface="Times New Roman" pitchFamily="18" charset="0"/>
              </a:rPr>
              <a:t>Педагоги и родители должны постоянно помнить, что привитые в детстве навыки, в том числе культурно-гигиенические, приносят человеку огромную пользу в течение всей его последующей жизни.</a:t>
            </a:r>
            <a:endParaRPr lang="ru-RU" sz="1600" b="1">
              <a:latin typeface="Calibri" pitchFamily="34" charset="0"/>
              <a:ea typeface="Calibri" pitchFamily="34" charset="0"/>
              <a:cs typeface="Times New Roman" pitchFamily="18" charset="0"/>
            </a:endParaRPr>
          </a:p>
        </p:txBody>
      </p:sp>
      <p:pic>
        <p:nvPicPr>
          <p:cNvPr id="15364" name="Picture 2" descr="http://bychkova.ds34lmr.edumsko.ru/uploads/3000/5367/section/251768/sotrudniki/zolotovskaya_t.v./kgn/330026694634_272311410_img118.jpg"/>
          <p:cNvPicPr>
            <a:picLocks noChangeAspect="1" noChangeArrowheads="1"/>
          </p:cNvPicPr>
          <p:nvPr/>
        </p:nvPicPr>
        <p:blipFill>
          <a:blip r:embed="rId2"/>
          <a:srcRect/>
          <a:stretch>
            <a:fillRect/>
          </a:stretch>
        </p:blipFill>
        <p:spPr bwMode="auto">
          <a:xfrm>
            <a:off x="827088" y="2932113"/>
            <a:ext cx="3600450" cy="330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Прямоугольник 1"/>
          <p:cNvSpPr>
            <a:spLocks noChangeArrowheads="1"/>
          </p:cNvSpPr>
          <p:nvPr/>
        </p:nvSpPr>
        <p:spPr bwMode="auto">
          <a:xfrm>
            <a:off x="900113" y="611188"/>
            <a:ext cx="7416800" cy="2301875"/>
          </a:xfrm>
          <a:prstGeom prst="rect">
            <a:avLst/>
          </a:prstGeom>
          <a:noFill/>
          <a:ln w="9525">
            <a:noFill/>
            <a:miter lim="800000"/>
            <a:headEnd/>
            <a:tailEnd/>
          </a:ln>
        </p:spPr>
        <p:txBody>
          <a:bodyPr>
            <a:spAutoFit/>
          </a:bodyPr>
          <a:lstStyle/>
          <a:p>
            <a:pPr indent="358775" algn="just">
              <a:lnSpc>
                <a:spcPct val="115000"/>
              </a:lnSpc>
              <a:spcAft>
                <a:spcPts val="1000"/>
              </a:spcAft>
            </a:pPr>
            <a:r>
              <a:rPr lang="ru-RU">
                <a:latin typeface="Times New Roman" pitchFamily="18" charset="0"/>
                <a:ea typeface="Calibri" pitchFamily="34" charset="0"/>
                <a:cs typeface="Times New Roman" pitchFamily="18" charset="0"/>
              </a:rPr>
              <a:t>Для ребёнка, приученного к личной гигиене с раннего возраста, гигиенические процедуры – потребность, привычка. Обучение гигиеническим навыкам начинается со знакомства с предметами личной гигиены: полотенце для лица и рук, полотенце для тела, полотенце для ног, банная простынка, небольшая расчёска с тупыми зубчиками, стаканчик для полоскания рта, зубная щётка, носовые платки, щёточка для мытья ногтей, мочалка для тела.</a:t>
            </a:r>
            <a:endParaRPr lang="ru-RU" sz="1600">
              <a:latin typeface="Calibri" pitchFamily="34" charset="0"/>
              <a:ea typeface="Calibri" pitchFamily="34" charset="0"/>
              <a:cs typeface="Times New Roman" pitchFamily="18" charset="0"/>
            </a:endParaRPr>
          </a:p>
        </p:txBody>
      </p:sp>
      <p:pic>
        <p:nvPicPr>
          <p:cNvPr id="16386" name="Picture 2" descr="https://ne-kurim.ru/forum/attachments/moidodyr-illiustratcii-k-stihotvoreniiu-768x540-jpg.953324/"/>
          <p:cNvPicPr>
            <a:picLocks noChangeAspect="1" noChangeArrowheads="1"/>
          </p:cNvPicPr>
          <p:nvPr/>
        </p:nvPicPr>
        <p:blipFill>
          <a:blip r:embed="rId2"/>
          <a:srcRect/>
          <a:stretch>
            <a:fillRect/>
          </a:stretch>
        </p:blipFill>
        <p:spPr bwMode="auto">
          <a:xfrm>
            <a:off x="5076825" y="3033713"/>
            <a:ext cx="3321050" cy="2335212"/>
          </a:xfrm>
          <a:prstGeom prst="rect">
            <a:avLst/>
          </a:prstGeom>
          <a:noFill/>
          <a:ln w="9525">
            <a:noFill/>
            <a:miter lim="800000"/>
            <a:headEnd/>
            <a:tailEnd/>
          </a:ln>
        </p:spPr>
      </p:pic>
      <p:sp>
        <p:nvSpPr>
          <p:cNvPr id="16387" name="Прямоугольник 2"/>
          <p:cNvSpPr>
            <a:spLocks noChangeArrowheads="1"/>
          </p:cNvSpPr>
          <p:nvPr/>
        </p:nvSpPr>
        <p:spPr bwMode="auto">
          <a:xfrm>
            <a:off x="928688" y="3200400"/>
            <a:ext cx="3740150" cy="2003425"/>
          </a:xfrm>
          <a:prstGeom prst="rect">
            <a:avLst/>
          </a:prstGeom>
          <a:noFill/>
          <a:ln w="9525">
            <a:noFill/>
            <a:miter lim="800000"/>
            <a:headEnd/>
            <a:tailEnd/>
          </a:ln>
        </p:spPr>
        <p:txBody>
          <a:bodyPr>
            <a:spAutoFit/>
          </a:bodyPr>
          <a:lstStyle/>
          <a:p>
            <a:pPr indent="358775" algn="just">
              <a:lnSpc>
                <a:spcPct val="115000"/>
              </a:lnSpc>
              <a:spcAft>
                <a:spcPts val="1000"/>
              </a:spcAft>
            </a:pPr>
            <a:r>
              <a:rPr lang="ru-RU">
                <a:solidFill>
                  <a:srgbClr val="000000"/>
                </a:solidFill>
                <a:latin typeface="Times New Roman" pitchFamily="18" charset="0"/>
                <a:ea typeface="Calibri" pitchFamily="34" charset="0"/>
                <a:cs typeface="Times New Roman" pitchFamily="18" charset="0"/>
              </a:rPr>
              <a:t>С дошкольного возраста дети должны усвоить определённые привычки: нельзя класть локти на стол во время еды, есть надо с закрытым ртом, тщательно пережёвывая пищу.</a:t>
            </a:r>
            <a:endParaRPr lang="ru-RU" sz="1600">
              <a:solidFill>
                <a:srgbClr val="000000"/>
              </a:solidFill>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Прямоугольник 1"/>
          <p:cNvSpPr>
            <a:spLocks noChangeArrowheads="1"/>
          </p:cNvSpPr>
          <p:nvPr/>
        </p:nvSpPr>
        <p:spPr bwMode="auto">
          <a:xfrm>
            <a:off x="1042988" y="333375"/>
            <a:ext cx="7058025" cy="5826125"/>
          </a:xfrm>
          <a:prstGeom prst="rect">
            <a:avLst/>
          </a:prstGeom>
          <a:noFill/>
          <a:ln w="9525">
            <a:noFill/>
            <a:miter lim="800000"/>
            <a:headEnd/>
            <a:tailEnd/>
          </a:ln>
        </p:spPr>
        <p:txBody>
          <a:bodyPr>
            <a:spAutoFit/>
          </a:bodyPr>
          <a:lstStyle/>
          <a:p>
            <a:pPr algn="ctr">
              <a:lnSpc>
                <a:spcPct val="115000"/>
              </a:lnSpc>
            </a:pPr>
            <a:r>
              <a:rPr lang="ru-RU" b="1">
                <a:latin typeface="Times New Roman" pitchFamily="18" charset="0"/>
                <a:cs typeface="Times New Roman" pitchFamily="18" charset="0"/>
              </a:rPr>
              <a:t>Учим умываться</a:t>
            </a:r>
            <a:endParaRPr lang="ru-RU">
              <a:latin typeface="Calibri" pitchFamily="34" charset="0"/>
              <a:ea typeface="Calibri" pitchFamily="34" charset="0"/>
              <a:cs typeface="Times New Roman" pitchFamily="18" charset="0"/>
            </a:endParaRPr>
          </a:p>
          <a:p>
            <a:pPr algn="just">
              <a:lnSpc>
                <a:spcPct val="115000"/>
              </a:lnSpc>
              <a:buSzPts val="1000"/>
              <a:buFont typeface="Symbol" pitchFamily="18" charset="2"/>
              <a:buChar char=""/>
            </a:pPr>
            <a:r>
              <a:rPr lang="ru-RU">
                <a:latin typeface="Times New Roman" pitchFamily="18" charset="0"/>
                <a:cs typeface="Times New Roman" pitchFamily="18" charset="0"/>
              </a:rPr>
              <a:t>Завернуть рукава одежды ребенка. </a:t>
            </a:r>
            <a:endParaRPr lang="ru-RU">
              <a:latin typeface="Calibri" pitchFamily="34" charset="0"/>
              <a:cs typeface="Calibri" pitchFamily="34" charset="0"/>
            </a:endParaRPr>
          </a:p>
          <a:p>
            <a:pPr algn="just">
              <a:lnSpc>
                <a:spcPct val="115000"/>
              </a:lnSpc>
              <a:buSzPts val="1000"/>
              <a:buFont typeface="Symbol" pitchFamily="18" charset="2"/>
              <a:buChar char=""/>
            </a:pPr>
            <a:r>
              <a:rPr lang="ru-RU">
                <a:latin typeface="Times New Roman" pitchFamily="18" charset="0"/>
                <a:cs typeface="Times New Roman" pitchFamily="18" charset="0"/>
              </a:rPr>
              <a:t>Проверить температуру воды. </a:t>
            </a:r>
            <a:endParaRPr lang="ru-RU">
              <a:latin typeface="Calibri" pitchFamily="34" charset="0"/>
              <a:cs typeface="Calibri" pitchFamily="34" charset="0"/>
            </a:endParaRPr>
          </a:p>
          <a:p>
            <a:pPr algn="just">
              <a:lnSpc>
                <a:spcPct val="115000"/>
              </a:lnSpc>
              <a:buSzPts val="1000"/>
              <a:buFont typeface="Symbol" pitchFamily="18" charset="2"/>
              <a:buChar char=""/>
            </a:pPr>
            <a:r>
              <a:rPr lang="ru-RU">
                <a:latin typeface="Times New Roman" pitchFamily="18" charset="0"/>
                <a:cs typeface="Times New Roman" pitchFamily="18" charset="0"/>
              </a:rPr>
              <a:t>Намылить ладони малыша до образования пены, потереть ими друг о друга. Можно поиграть: "Чьи это лапки? Лапки-царапки? Нет, это ручки! Чьи это ручки? Да, моей внучки (дочки)!" и т. п. </a:t>
            </a:r>
            <a:endParaRPr lang="ru-RU">
              <a:latin typeface="Calibri" pitchFamily="34" charset="0"/>
              <a:cs typeface="Calibri" pitchFamily="34" charset="0"/>
            </a:endParaRPr>
          </a:p>
          <a:p>
            <a:pPr algn="just">
              <a:lnSpc>
                <a:spcPct val="115000"/>
              </a:lnSpc>
              <a:buSzPts val="1000"/>
              <a:buFont typeface="Symbol" pitchFamily="18" charset="2"/>
              <a:buChar char=""/>
            </a:pPr>
            <a:r>
              <a:rPr lang="ru-RU">
                <a:latin typeface="Times New Roman" pitchFamily="18" charset="0"/>
                <a:cs typeface="Times New Roman" pitchFamily="18" charset="0"/>
              </a:rPr>
              <a:t>Смыть мыло под струей воды, побуждая малыша к самостоятельным действиям. </a:t>
            </a:r>
            <a:endParaRPr lang="ru-RU">
              <a:latin typeface="Calibri" pitchFamily="34" charset="0"/>
              <a:cs typeface="Calibri" pitchFamily="34" charset="0"/>
            </a:endParaRPr>
          </a:p>
          <a:p>
            <a:pPr algn="just">
              <a:lnSpc>
                <a:spcPct val="115000"/>
              </a:lnSpc>
              <a:buSzPts val="1000"/>
              <a:buFont typeface="Symbol" pitchFamily="18" charset="2"/>
              <a:buChar char=""/>
            </a:pPr>
            <a:r>
              <a:rPr lang="ru-RU">
                <a:latin typeface="Times New Roman" pitchFamily="18" charset="0"/>
                <a:cs typeface="Times New Roman" pitchFamily="18" charset="0"/>
              </a:rPr>
              <a:t>Вымыть лицо, называя каждую его часть. Учить сморкаться: зажимая то одну, то другую ноздрю, предложить с усилием выдуть струю воздуха. </a:t>
            </a:r>
            <a:endParaRPr lang="ru-RU">
              <a:latin typeface="Calibri" pitchFamily="34" charset="0"/>
              <a:cs typeface="Calibri" pitchFamily="34" charset="0"/>
            </a:endParaRPr>
          </a:p>
          <a:p>
            <a:pPr algn="just">
              <a:lnSpc>
                <a:spcPct val="115000"/>
              </a:lnSpc>
              <a:buSzPts val="1000"/>
              <a:buFont typeface="Symbol" pitchFamily="18" charset="2"/>
              <a:buChar char=""/>
            </a:pPr>
            <a:r>
              <a:rPr lang="ru-RU">
                <a:latin typeface="Times New Roman" pitchFamily="18" charset="0"/>
                <a:cs typeface="Times New Roman" pitchFamily="18" charset="0"/>
              </a:rPr>
              <a:t>Еще раз обмыть водой руки ребенка. </a:t>
            </a:r>
            <a:endParaRPr lang="ru-RU">
              <a:latin typeface="Calibri" pitchFamily="34" charset="0"/>
              <a:cs typeface="Calibri" pitchFamily="34" charset="0"/>
            </a:endParaRPr>
          </a:p>
          <a:p>
            <a:pPr algn="just">
              <a:lnSpc>
                <a:spcPct val="115000"/>
              </a:lnSpc>
              <a:buSzPts val="1000"/>
              <a:buFont typeface="Symbol" pitchFamily="18" charset="2"/>
              <a:buChar char=""/>
            </a:pPr>
            <a:r>
              <a:rPr lang="ru-RU">
                <a:latin typeface="Times New Roman" pitchFamily="18" charset="0"/>
                <a:cs typeface="Times New Roman" pitchFamily="18" charset="0"/>
              </a:rPr>
              <a:t>Закрыть воду. </a:t>
            </a:r>
            <a:endParaRPr lang="ru-RU">
              <a:latin typeface="Calibri" pitchFamily="34" charset="0"/>
              <a:cs typeface="Calibri" pitchFamily="34" charset="0"/>
            </a:endParaRPr>
          </a:p>
          <a:p>
            <a:pPr algn="just">
              <a:lnSpc>
                <a:spcPct val="115000"/>
              </a:lnSpc>
              <a:buSzPts val="1000"/>
              <a:buFont typeface="Symbol" pitchFamily="18" charset="2"/>
              <a:buChar char=""/>
            </a:pPr>
            <a:r>
              <a:rPr lang="ru-RU">
                <a:latin typeface="Times New Roman" pitchFamily="18" charset="0"/>
                <a:cs typeface="Times New Roman" pitchFamily="18" charset="0"/>
              </a:rPr>
              <a:t>Снять полотенце, привлекая малыша к участию в этом. </a:t>
            </a:r>
            <a:endParaRPr lang="ru-RU">
              <a:latin typeface="Calibri" pitchFamily="34" charset="0"/>
              <a:cs typeface="Calibri" pitchFamily="34" charset="0"/>
            </a:endParaRPr>
          </a:p>
          <a:p>
            <a:pPr algn="just">
              <a:lnSpc>
                <a:spcPct val="115000"/>
              </a:lnSpc>
              <a:buSzPts val="1000"/>
              <a:buFont typeface="Symbol" pitchFamily="18" charset="2"/>
              <a:buChar char=""/>
            </a:pPr>
            <a:r>
              <a:rPr lang="ru-RU">
                <a:latin typeface="Times New Roman" pitchFamily="18" charset="0"/>
                <a:cs typeface="Times New Roman" pitchFamily="18" charset="0"/>
              </a:rPr>
              <a:t>Насухо вытереть лицо и руки, называя части тела и лица, которые вытираются. </a:t>
            </a:r>
            <a:endParaRPr lang="ru-RU">
              <a:latin typeface="Calibri" pitchFamily="34" charset="0"/>
              <a:cs typeface="Calibri" pitchFamily="34" charset="0"/>
            </a:endParaRPr>
          </a:p>
          <a:p>
            <a:pPr algn="just">
              <a:lnSpc>
                <a:spcPct val="115000"/>
              </a:lnSpc>
              <a:buSzPts val="1000"/>
              <a:buFont typeface="Symbol" pitchFamily="18" charset="2"/>
              <a:buChar char=""/>
            </a:pPr>
            <a:r>
              <a:rPr lang="ru-RU">
                <a:latin typeface="Times New Roman" pitchFamily="18" charset="0"/>
                <a:cs typeface="Times New Roman" pitchFamily="18" charset="0"/>
              </a:rPr>
              <a:t>Предложить посмотреть в зеркало: "Вот какой ты стал чистенький и красивый!" </a:t>
            </a:r>
            <a:endParaRPr lang="ru-RU">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1"/>
          <p:cNvSpPr>
            <a:spLocks noChangeArrowheads="1"/>
          </p:cNvSpPr>
          <p:nvPr/>
        </p:nvSpPr>
        <p:spPr bwMode="auto">
          <a:xfrm>
            <a:off x="684213" y="476250"/>
            <a:ext cx="7920037" cy="1685925"/>
          </a:xfrm>
          <a:prstGeom prst="rect">
            <a:avLst/>
          </a:prstGeom>
          <a:noFill/>
          <a:ln w="9525">
            <a:noFill/>
            <a:miter lim="800000"/>
            <a:headEnd/>
            <a:tailEnd/>
          </a:ln>
        </p:spPr>
        <p:txBody>
          <a:bodyPr>
            <a:spAutoFit/>
          </a:bodyPr>
          <a:lstStyle/>
          <a:p>
            <a:pPr algn="just">
              <a:lnSpc>
                <a:spcPct val="115000"/>
              </a:lnSpc>
              <a:spcBef>
                <a:spcPts val="300"/>
              </a:spcBef>
              <a:spcAft>
                <a:spcPts val="1200"/>
              </a:spcAft>
            </a:pPr>
            <a:r>
              <a:rPr lang="ru-RU">
                <a:latin typeface="Times New Roman" pitchFamily="18" charset="0"/>
                <a:cs typeface="Times New Roman" pitchFamily="18" charset="0"/>
              </a:rPr>
              <a:t>При умывании взрослый называет все действия, которые происходят перед глазами ребенка ("Это водичка. Вот как бежит водичка! Какая водичка? Теплая, прозрачная, быстрая, ласковая. Это мыло. Какое мыло? Красивое, гладкое, скользкое. Ой, ой! Хочет убежать. Нет, мы не дадим тебе, мыло, убежать!")</a:t>
            </a:r>
            <a:endParaRPr lang="ru-RU" sz="1600">
              <a:latin typeface="Calibri" pitchFamily="34" charset="0"/>
              <a:ea typeface="Calibri" pitchFamily="34" charset="0"/>
              <a:cs typeface="Times New Roman" pitchFamily="18" charset="0"/>
            </a:endParaRPr>
          </a:p>
        </p:txBody>
      </p:sp>
      <p:pic>
        <p:nvPicPr>
          <p:cNvPr id="18434" name="Picture 2" descr="http://obrpro.ru/upload/iblock/a48/moem_ruki.jpg"/>
          <p:cNvPicPr>
            <a:picLocks noChangeAspect="1" noChangeArrowheads="1"/>
          </p:cNvPicPr>
          <p:nvPr/>
        </p:nvPicPr>
        <p:blipFill>
          <a:blip r:embed="rId2"/>
          <a:srcRect/>
          <a:stretch>
            <a:fillRect/>
          </a:stretch>
        </p:blipFill>
        <p:spPr bwMode="auto">
          <a:xfrm>
            <a:off x="2259013" y="1989138"/>
            <a:ext cx="4768850" cy="4338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1"/>
          <p:cNvSpPr>
            <a:spLocks noChangeArrowheads="1"/>
          </p:cNvSpPr>
          <p:nvPr/>
        </p:nvSpPr>
        <p:spPr bwMode="auto">
          <a:xfrm>
            <a:off x="395288" y="404813"/>
            <a:ext cx="7993062" cy="3230562"/>
          </a:xfrm>
          <a:prstGeom prst="rect">
            <a:avLst/>
          </a:prstGeom>
          <a:noFill/>
          <a:ln w="9525">
            <a:noFill/>
            <a:miter lim="800000"/>
            <a:headEnd/>
            <a:tailEnd/>
          </a:ln>
        </p:spPr>
        <p:txBody>
          <a:bodyPr>
            <a:spAutoFit/>
          </a:bodyPr>
          <a:lstStyle/>
          <a:p>
            <a:pPr algn="ctr">
              <a:lnSpc>
                <a:spcPct val="115000"/>
              </a:lnSpc>
              <a:spcAft>
                <a:spcPts val="600"/>
              </a:spcAft>
            </a:pPr>
            <a:r>
              <a:rPr lang="ru-RU" b="1">
                <a:latin typeface="Times New Roman" pitchFamily="18" charset="0"/>
                <a:cs typeface="Times New Roman" pitchFamily="18" charset="0"/>
              </a:rPr>
              <a:t>Учим пользоваться полотенцем</a:t>
            </a:r>
            <a:endParaRPr lang="ru-RU" sz="1600">
              <a:latin typeface="Calibri" pitchFamily="34" charset="0"/>
              <a:ea typeface="Calibri" pitchFamily="34" charset="0"/>
              <a:cs typeface="Times New Roman" pitchFamily="18"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Снять полотенце с крючка. </a:t>
            </a:r>
            <a:endParaRPr lang="ru-RU" sz="1600">
              <a:latin typeface="Calibri" pitchFamily="34" charset="0"/>
              <a:cs typeface="Calibri" pitchFamily="34"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Положить его на одну руку, затем спрятать под него вторую руку. </a:t>
            </a:r>
            <a:endParaRPr lang="ru-RU" sz="1600">
              <a:latin typeface="Calibri" pitchFamily="34" charset="0"/>
              <a:cs typeface="Calibri" pitchFamily="34"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Ровно держа полотенце посередине, поднести его к лицу, прижимая, касаться каждой части лица. </a:t>
            </a:r>
            <a:endParaRPr lang="ru-RU" sz="1600">
              <a:latin typeface="Calibri" pitchFamily="34" charset="0"/>
              <a:cs typeface="Calibri" pitchFamily="34"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Насухо вытерев лицо, освободить одну руку из-под полотенца и вытирать ее движениями руки, спрятанной под ним. </a:t>
            </a:r>
            <a:endParaRPr lang="ru-RU" sz="1600">
              <a:latin typeface="Calibri" pitchFamily="34" charset="0"/>
              <a:cs typeface="Calibri" pitchFamily="34"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Вытереть вторую руку. </a:t>
            </a:r>
            <a:endParaRPr lang="ru-RU" sz="1600">
              <a:latin typeface="Calibri" pitchFamily="34" charset="0"/>
              <a:cs typeface="Calibri" pitchFamily="34" charset="0"/>
            </a:endParaRPr>
          </a:p>
        </p:txBody>
      </p:sp>
      <p:sp>
        <p:nvSpPr>
          <p:cNvPr id="19458" name="Прямоугольник 2"/>
          <p:cNvSpPr>
            <a:spLocks noChangeArrowheads="1"/>
          </p:cNvSpPr>
          <p:nvPr/>
        </p:nvSpPr>
        <p:spPr bwMode="auto">
          <a:xfrm>
            <a:off x="3419475" y="3670300"/>
            <a:ext cx="5113338" cy="1476375"/>
          </a:xfrm>
          <a:prstGeom prst="rect">
            <a:avLst/>
          </a:prstGeom>
          <a:noFill/>
          <a:ln w="9525">
            <a:noFill/>
            <a:miter lim="800000"/>
            <a:headEnd/>
            <a:tailEnd/>
          </a:ln>
        </p:spPr>
        <p:txBody>
          <a:bodyPr>
            <a:spAutoFit/>
          </a:bodyPr>
          <a:lstStyle/>
          <a:p>
            <a:r>
              <a:rPr lang="ru-RU">
                <a:solidFill>
                  <a:srgbClr val="000000"/>
                </a:solidFill>
                <a:latin typeface="Calibri" pitchFamily="34" charset="0"/>
                <a:cs typeface="Times New Roman" pitchFamily="18" charset="0"/>
              </a:rPr>
              <a:t>Все действия следует сопровождать оживленным разговором с малышом. А в конце, предложив показать ручки и пальчики зайке, мишке, спросить: "Какие теперь ручки?" Ответить: "Сухие, чистые!" </a:t>
            </a:r>
            <a:endParaRPr lang="ru-RU">
              <a:solidFill>
                <a:srgbClr val="000000"/>
              </a:solidFill>
              <a:latin typeface="Trebuchet MS" pitchFamily="34" charset="0"/>
            </a:endParaRPr>
          </a:p>
        </p:txBody>
      </p:sp>
      <p:pic>
        <p:nvPicPr>
          <p:cNvPr id="19459" name="Picture 2" descr="https://pandia.ru/text/81/505/images/img2_29.png"/>
          <p:cNvPicPr>
            <a:picLocks noChangeAspect="1" noChangeArrowheads="1"/>
          </p:cNvPicPr>
          <p:nvPr/>
        </p:nvPicPr>
        <p:blipFill>
          <a:blip r:embed="rId2"/>
          <a:srcRect/>
          <a:stretch>
            <a:fillRect/>
          </a:stretch>
        </p:blipFill>
        <p:spPr bwMode="auto">
          <a:xfrm>
            <a:off x="755650" y="3670300"/>
            <a:ext cx="2303463" cy="2887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1"/>
          <p:cNvSpPr>
            <a:spLocks noChangeArrowheads="1"/>
          </p:cNvSpPr>
          <p:nvPr/>
        </p:nvSpPr>
        <p:spPr bwMode="auto">
          <a:xfrm>
            <a:off x="3563938" y="260350"/>
            <a:ext cx="5400675" cy="5270500"/>
          </a:xfrm>
          <a:prstGeom prst="rect">
            <a:avLst/>
          </a:prstGeom>
          <a:noFill/>
          <a:ln w="9525">
            <a:noFill/>
            <a:miter lim="800000"/>
            <a:headEnd/>
            <a:tailEnd/>
          </a:ln>
        </p:spPr>
        <p:txBody>
          <a:bodyPr>
            <a:spAutoFit/>
          </a:bodyPr>
          <a:lstStyle/>
          <a:p>
            <a:pPr algn="ctr">
              <a:lnSpc>
                <a:spcPct val="115000"/>
              </a:lnSpc>
              <a:spcAft>
                <a:spcPts val="600"/>
              </a:spcAft>
            </a:pPr>
            <a:r>
              <a:rPr lang="ru-RU" b="1">
                <a:latin typeface="Calibri" pitchFamily="34" charset="0"/>
                <a:cs typeface="Times New Roman" pitchFamily="18" charset="0"/>
              </a:rPr>
              <a:t>Учим пользоваться носовым платком</a:t>
            </a:r>
            <a:endParaRPr lang="ru-RU" sz="1600">
              <a:latin typeface="Calibri" pitchFamily="34" charset="0"/>
              <a:ea typeface="Calibri" pitchFamily="34" charset="0"/>
              <a:cs typeface="Times New Roman" pitchFamily="18"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Знать назначение носового платка. Не использовать его как предмет игры. </a:t>
            </a:r>
            <a:endParaRPr lang="ru-RU" sz="1600">
              <a:latin typeface="Calibri" pitchFamily="34" charset="0"/>
              <a:cs typeface="Calibri" pitchFamily="34"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Спокойно относиться к процедуре использования платка по назначению. </a:t>
            </a:r>
            <a:endParaRPr lang="ru-RU" sz="1600">
              <a:latin typeface="Calibri" pitchFamily="34" charset="0"/>
              <a:cs typeface="Calibri" pitchFamily="34"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Находить носовой платок в кармане платья, кофты, рубашки, пальто и т. п. </a:t>
            </a:r>
            <a:endParaRPr lang="ru-RU" sz="1600">
              <a:latin typeface="Calibri" pitchFamily="34" charset="0"/>
              <a:cs typeface="Calibri" pitchFamily="34"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Самостоятельно доставать платок из кармана и использовать (в случае необходимости обращаться за помощью). </a:t>
            </a:r>
            <a:endParaRPr lang="ru-RU" sz="1600">
              <a:latin typeface="Calibri" pitchFamily="34" charset="0"/>
              <a:cs typeface="Calibri" pitchFamily="34"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Постепенно формировать умение разворачивать и сворачивать платок, аккуратно убирать его в карман. </a:t>
            </a:r>
            <a:endParaRPr lang="ru-RU" sz="1600">
              <a:latin typeface="Calibri" pitchFamily="34" charset="0"/>
              <a:cs typeface="Calibri" pitchFamily="34"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Обращать внимание на чистоту носового платка. </a:t>
            </a:r>
            <a:endParaRPr lang="ru-RU" sz="1600">
              <a:latin typeface="Calibri" pitchFamily="34" charset="0"/>
              <a:cs typeface="Calibri" pitchFamily="34" charset="0"/>
            </a:endParaRPr>
          </a:p>
        </p:txBody>
      </p:sp>
      <p:pic>
        <p:nvPicPr>
          <p:cNvPr id="20482" name="Picture 2" descr="https://st.kashalot.com/img/club/2016/10/11/nasmork-glavnaya-7942a0d4.jpg"/>
          <p:cNvPicPr>
            <a:picLocks noChangeAspect="1" noChangeArrowheads="1"/>
          </p:cNvPicPr>
          <p:nvPr/>
        </p:nvPicPr>
        <p:blipFill>
          <a:blip r:embed="rId2"/>
          <a:srcRect/>
          <a:stretch>
            <a:fillRect/>
          </a:stretch>
        </p:blipFill>
        <p:spPr bwMode="auto">
          <a:xfrm>
            <a:off x="425450" y="1341438"/>
            <a:ext cx="3306763"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1"/>
          <p:cNvSpPr>
            <a:spLocks noChangeArrowheads="1"/>
          </p:cNvSpPr>
          <p:nvPr/>
        </p:nvSpPr>
        <p:spPr bwMode="auto">
          <a:xfrm>
            <a:off x="2987675" y="549275"/>
            <a:ext cx="5886450" cy="5588000"/>
          </a:xfrm>
          <a:prstGeom prst="rect">
            <a:avLst/>
          </a:prstGeom>
          <a:noFill/>
          <a:ln w="9525">
            <a:noFill/>
            <a:miter lim="800000"/>
            <a:headEnd/>
            <a:tailEnd/>
          </a:ln>
        </p:spPr>
        <p:txBody>
          <a:bodyPr>
            <a:spAutoFit/>
          </a:bodyPr>
          <a:lstStyle/>
          <a:p>
            <a:pPr algn="ctr">
              <a:lnSpc>
                <a:spcPct val="115000"/>
              </a:lnSpc>
              <a:spcAft>
                <a:spcPts val="600"/>
              </a:spcAft>
            </a:pPr>
            <a:r>
              <a:rPr lang="ru-RU" b="1">
                <a:latin typeface="Calibri" pitchFamily="34" charset="0"/>
                <a:cs typeface="Times New Roman" pitchFamily="18" charset="0"/>
              </a:rPr>
              <a:t>Учим пользоваться расческой</a:t>
            </a:r>
            <a:endParaRPr lang="ru-RU" sz="1600">
              <a:latin typeface="Calibri" pitchFamily="34" charset="0"/>
              <a:ea typeface="Calibri" pitchFamily="34" charset="0"/>
              <a:cs typeface="Times New Roman" pitchFamily="18"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Знать свою расческу и место, где она лежит. </a:t>
            </a:r>
            <a:endParaRPr lang="ru-RU" sz="1600">
              <a:latin typeface="Calibri" pitchFamily="34" charset="0"/>
              <a:cs typeface="Calibri" pitchFamily="34"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Показать функциональное назначение расчески и формировать навык ее использования. </a:t>
            </a:r>
            <a:endParaRPr lang="ru-RU" sz="1600">
              <a:latin typeface="Calibri" pitchFamily="34" charset="0"/>
              <a:cs typeface="Calibri" pitchFamily="34"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Учить спокойно относиться к процедуре причесывания, повторять ее по мере надобности (после сна, после прогулки, после пользования головным убором и т. п.). </a:t>
            </a:r>
            <a:endParaRPr lang="ru-RU" sz="1600">
              <a:latin typeface="Calibri" pitchFamily="34" charset="0"/>
              <a:cs typeface="Calibri" pitchFamily="34"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Позволять ребенку проявлять самостоятельность исходя из его желания ("Я сам!"). </a:t>
            </a:r>
            <a:endParaRPr lang="ru-RU" sz="1600">
              <a:latin typeface="Calibri" pitchFamily="34" charset="0"/>
              <a:cs typeface="Calibri" pitchFamily="34"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Переносить навык использования расчески в игровую ситуацию (с куклой), повторяя знакомое действие в сюжетно-отобразительной игре. </a:t>
            </a:r>
            <a:endParaRPr lang="ru-RU" sz="1600">
              <a:latin typeface="Calibri" pitchFamily="34" charset="0"/>
              <a:cs typeface="Calibri" pitchFamily="34" charset="0"/>
            </a:endParaRPr>
          </a:p>
          <a:p>
            <a:pPr algn="just">
              <a:lnSpc>
                <a:spcPct val="115000"/>
              </a:lnSpc>
              <a:spcAft>
                <a:spcPts val="1000"/>
              </a:spcAft>
              <a:buSzPts val="1000"/>
              <a:buFont typeface="Symbol" pitchFamily="18" charset="2"/>
              <a:buChar char=""/>
            </a:pPr>
            <a:r>
              <a:rPr lang="ru-RU">
                <a:latin typeface="Calibri" pitchFamily="34" charset="0"/>
                <a:cs typeface="Times New Roman" pitchFamily="18" charset="0"/>
              </a:rPr>
              <a:t>Исключить возможность пользования чужой расческой. </a:t>
            </a:r>
            <a:endParaRPr lang="ru-RU" sz="1600">
              <a:latin typeface="Calibri" pitchFamily="34" charset="0"/>
              <a:cs typeface="Calibri" pitchFamily="34" charset="0"/>
            </a:endParaRPr>
          </a:p>
        </p:txBody>
      </p:sp>
      <p:pic>
        <p:nvPicPr>
          <p:cNvPr id="21506" name="Picture 2" descr="https://im0-tub-ru.yandex.net/i?id=47398a2a0b3a8c384703b79e5e9a489a&amp;n=13"/>
          <p:cNvPicPr>
            <a:picLocks noChangeAspect="1" noChangeArrowheads="1"/>
          </p:cNvPicPr>
          <p:nvPr/>
        </p:nvPicPr>
        <p:blipFill>
          <a:blip r:embed="rId2"/>
          <a:srcRect/>
          <a:stretch>
            <a:fillRect/>
          </a:stretch>
        </p:blipFill>
        <p:spPr bwMode="auto">
          <a:xfrm>
            <a:off x="395288" y="1344613"/>
            <a:ext cx="2736850" cy="399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118</TotalTime>
  <Words>1313</Words>
  <Application>Microsoft Office PowerPoint</Application>
  <PresentationFormat>Экран (4:3)</PresentationFormat>
  <Paragraphs>69</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николай маланчин</dc:creator>
  <cp:lastModifiedBy>user</cp:lastModifiedBy>
  <cp:revision>22</cp:revision>
  <dcterms:created xsi:type="dcterms:W3CDTF">2019-10-21T14:07:29Z</dcterms:created>
  <dcterms:modified xsi:type="dcterms:W3CDTF">2023-04-22T07:35:19Z</dcterms:modified>
</cp:coreProperties>
</file>